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Cambria" panose="02040503050406030204" pitchFamily="18" charset="0"/>
      <p:regular r:id="rId14"/>
      <p:bold r:id="rId15"/>
      <p:italic r:id="rId16"/>
      <p:boldItalic r:id="rId17"/>
    </p:embeddedFont>
    <p:embeddedFont>
      <p:font typeface="Consolas" panose="020B0609020204030204" pitchFamily="49" charset="0"/>
      <p:regular r:id="rId18"/>
      <p:bold r:id="rId19"/>
      <p:italic r:id="rId20"/>
      <p:boldItalic r:id="rId21"/>
    </p:embeddedFont>
    <p:embeddedFont>
      <p:font typeface="Merriweather" panose="00000500000000000000" pitchFamily="2" charset="0"/>
      <p:regular r:id="rId22"/>
    </p:embeddedFont>
    <p:embeddedFont>
      <p:font typeface="Merriweather Light" panose="00000400000000000000" pitchFamily="2" charset="0"/>
      <p:regular r:id="rId23"/>
      <p: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151B"/>
    <a:srgbClr val="0915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820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notesSlide" Target="../notesSlides/notesSlide10.xml"/><Relationship Id="rId16" Type="http://schemas.openxmlformats.org/officeDocument/2006/relationships/image" Target="../media/image37.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C2615B-BDEB-3E2C-681A-CD4626D38B42}"/>
              </a:ext>
            </a:extLst>
          </p:cNvPr>
          <p:cNvSpPr/>
          <p:nvPr/>
        </p:nvSpPr>
        <p:spPr>
          <a:xfrm>
            <a:off x="12850368" y="7751326"/>
            <a:ext cx="1700784" cy="386834"/>
          </a:xfrm>
          <a:prstGeom prst="rect">
            <a:avLst/>
          </a:prstGeom>
          <a:solidFill>
            <a:srgbClr val="09151C"/>
          </a:solidFill>
          <a:ln>
            <a:solidFill>
              <a:srgbClr val="0915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3194209"/>
            <a:ext cx="6622971" cy="674846"/>
          </a:xfrm>
          <a:prstGeom prst="rect">
            <a:avLst/>
          </a:prstGeom>
          <a:noFill/>
          <a:ln/>
        </p:spPr>
        <p:txBody>
          <a:bodyPr wrap="none" lIns="0" tIns="0" rIns="0" bIns="0" rtlCol="0" anchor="t"/>
          <a:lstStyle/>
          <a:p>
            <a:pPr marL="0" indent="0" algn="l">
              <a:lnSpc>
                <a:spcPts val="5300"/>
              </a:lnSpc>
              <a:buNone/>
            </a:pPr>
            <a:r>
              <a:rPr lang="en-US" sz="4250" dirty="0">
                <a:solidFill>
                  <a:srgbClr val="F5F0F0"/>
                </a:solidFill>
                <a:latin typeface="Merriweather" pitchFamily="34" charset="0"/>
                <a:ea typeface="Merriweather" pitchFamily="34" charset="-122"/>
                <a:cs typeface="Merriweather" pitchFamily="34" charset="-120"/>
              </a:rPr>
              <a:t>Python Calculator Project</a:t>
            </a:r>
            <a:endParaRPr lang="en-US" sz="4250" dirty="0"/>
          </a:p>
        </p:txBody>
      </p:sp>
      <p:sp>
        <p:nvSpPr>
          <p:cNvPr id="4" name="Text 1"/>
          <p:cNvSpPr/>
          <p:nvPr/>
        </p:nvSpPr>
        <p:spPr>
          <a:xfrm>
            <a:off x="863798" y="3955375"/>
            <a:ext cx="7416403" cy="1079897"/>
          </a:xfrm>
          <a:prstGeom prst="rect">
            <a:avLst/>
          </a:prstGeom>
          <a:noFill/>
          <a:ln/>
        </p:spPr>
        <p:txBody>
          <a:bodyPr wrap="square" lIns="0" tIns="0" rIns="0" bIns="0" rtlCol="0" anchor="t"/>
          <a:lstStyle/>
          <a:p>
            <a:pPr marL="0" indent="0" algn="l">
              <a:lnSpc>
                <a:spcPts val="4250"/>
              </a:lnSpc>
              <a:buNone/>
            </a:pPr>
            <a:r>
              <a:rPr lang="en-US" sz="3400" dirty="0">
                <a:solidFill>
                  <a:srgbClr val="F5F0F0"/>
                </a:solidFill>
                <a:latin typeface="Merriweather" pitchFamily="34" charset="0"/>
                <a:ea typeface="Merriweather" pitchFamily="34" charset="-122"/>
                <a:cs typeface="Merriweather" pitchFamily="34" charset="-120"/>
              </a:rPr>
              <a:t>Code Explanation: A Step-by-Step Guide</a:t>
            </a:r>
            <a:endParaRPr lang="en-US" sz="3400" dirty="0"/>
          </a:p>
        </p:txBody>
      </p:sp>
      <p:sp>
        <p:nvSpPr>
          <p:cNvPr id="6" name="TextBox 5">
            <a:extLst>
              <a:ext uri="{FF2B5EF4-FFF2-40B4-BE49-F238E27FC236}">
                <a16:creationId xmlns:a16="http://schemas.microsoft.com/office/drawing/2014/main" id="{15AD8BF9-9C11-5952-47C5-328BD2C70C05}"/>
              </a:ext>
            </a:extLst>
          </p:cNvPr>
          <p:cNvSpPr txBox="1"/>
          <p:nvPr/>
        </p:nvSpPr>
        <p:spPr>
          <a:xfrm>
            <a:off x="947854" y="1550020"/>
            <a:ext cx="5486400" cy="707886"/>
          </a:xfrm>
          <a:prstGeom prst="rect">
            <a:avLst/>
          </a:prstGeom>
          <a:noFill/>
        </p:spPr>
        <p:txBody>
          <a:bodyPr wrap="square" rtlCol="0">
            <a:spAutoFit/>
          </a:bodyPr>
          <a:lstStyle/>
          <a:p>
            <a:r>
              <a:rPr lang="en-US" sz="4000" dirty="0" err="1">
                <a:solidFill>
                  <a:schemeClr val="bg1"/>
                </a:solidFill>
                <a:latin typeface="Cambria" panose="02040503050406030204" pitchFamily="18" charset="0"/>
                <a:ea typeface="Cambria" panose="02040503050406030204" pitchFamily="18" charset="0"/>
              </a:rPr>
              <a:t>Nexthikes</a:t>
            </a:r>
            <a:r>
              <a:rPr lang="en-US" sz="4000" dirty="0">
                <a:solidFill>
                  <a:schemeClr val="bg1"/>
                </a:solidFill>
                <a:latin typeface="Cambria" panose="02040503050406030204" pitchFamily="18" charset="0"/>
                <a:ea typeface="Cambria" panose="02040503050406030204" pitchFamily="18" charset="0"/>
              </a:rPr>
              <a:t> IT Solution</a:t>
            </a:r>
            <a:endParaRPr lang="en-IN" sz="4000" dirty="0">
              <a:solidFill>
                <a:schemeClr val="bg1"/>
              </a:solidFill>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39AED957-75B6-903F-756F-F0A65C9D5009}"/>
              </a:ext>
            </a:extLst>
          </p:cNvPr>
          <p:cNvSpPr txBox="1"/>
          <p:nvPr/>
        </p:nvSpPr>
        <p:spPr>
          <a:xfrm>
            <a:off x="5564459" y="6846849"/>
            <a:ext cx="2715742" cy="400110"/>
          </a:xfrm>
          <a:prstGeom prst="rect">
            <a:avLst/>
          </a:prstGeom>
          <a:noFill/>
        </p:spPr>
        <p:txBody>
          <a:bodyPr wrap="square" rtlCol="0">
            <a:spAutoFit/>
          </a:bodyPr>
          <a:lstStyle/>
          <a:p>
            <a:r>
              <a:rPr lang="en-US" sz="2000" dirty="0">
                <a:solidFill>
                  <a:schemeClr val="bg1"/>
                </a:solidFill>
              </a:rPr>
              <a:t>From : Palvinder Singh</a:t>
            </a:r>
            <a:endParaRPr lang="en-I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46879" y="513517"/>
            <a:ext cx="9741337" cy="583525"/>
          </a:xfrm>
          <a:prstGeom prst="rect">
            <a:avLst/>
          </a:prstGeom>
          <a:noFill/>
          <a:ln/>
        </p:spPr>
        <p:txBody>
          <a:bodyPr wrap="none" lIns="0" tIns="0" rIns="0" bIns="0" rtlCol="0" anchor="t"/>
          <a:lstStyle/>
          <a:p>
            <a:pPr marL="0" indent="0" algn="l">
              <a:lnSpc>
                <a:spcPts val="4550"/>
              </a:lnSpc>
              <a:buNone/>
            </a:pPr>
            <a:r>
              <a:rPr lang="en-US" sz="3650" dirty="0">
                <a:solidFill>
                  <a:srgbClr val="F5F0F0"/>
                </a:solidFill>
                <a:latin typeface="Merriweather" pitchFamily="34" charset="0"/>
                <a:ea typeface="Merriweather" pitchFamily="34" charset="-122"/>
                <a:cs typeface="Merriweather" pitchFamily="34" charset="-120"/>
              </a:rPr>
              <a:t>Conclusion: A Functional Python Calculator</a:t>
            </a:r>
            <a:endParaRPr lang="en-US" sz="3650" dirty="0"/>
          </a:p>
        </p:txBody>
      </p:sp>
      <p:sp>
        <p:nvSpPr>
          <p:cNvPr id="3" name="Text 1"/>
          <p:cNvSpPr/>
          <p:nvPr/>
        </p:nvSpPr>
        <p:spPr>
          <a:xfrm>
            <a:off x="746879" y="1419939"/>
            <a:ext cx="13136642" cy="835462"/>
          </a:xfrm>
          <a:prstGeom prst="rect">
            <a:avLst/>
          </a:prstGeom>
          <a:noFill/>
          <a:ln/>
        </p:spPr>
        <p:txBody>
          <a:bodyPr wrap="square" lIns="0" tIns="0" rIns="0" bIns="0" rtlCol="0" anchor="t"/>
          <a:lstStyle/>
          <a:p>
            <a:pPr marL="0" indent="0" algn="l">
              <a:lnSpc>
                <a:spcPts val="2150"/>
              </a:lnSpc>
              <a:buNone/>
            </a:pPr>
            <a:r>
              <a:rPr lang="en-US" sz="1450" dirty="0">
                <a:solidFill>
                  <a:srgbClr val="E2E6E9"/>
                </a:solidFill>
                <a:latin typeface="Merriweather" pitchFamily="34" charset="0"/>
                <a:ea typeface="Merriweather" pitchFamily="34" charset="-122"/>
                <a:cs typeface="Merriweather" pitchFamily="34" charset="-120"/>
              </a:rPr>
              <a:t>Through this project, we successfully developed a fully functional Python calculator, integrating key programming concepts and libraries. We applied GUI design principles using Tkinter, implemented essential functions for user interaction, utilized loops for efficient component generation, and incorporated exception handling for robust error management.</a:t>
            </a:r>
            <a:endParaRPr lang="en-US" sz="1450" dirty="0"/>
          </a:p>
        </p:txBody>
      </p:sp>
      <p:sp>
        <p:nvSpPr>
          <p:cNvPr id="4" name="Text 2"/>
          <p:cNvSpPr/>
          <p:nvPr/>
        </p:nvSpPr>
        <p:spPr>
          <a:xfrm>
            <a:off x="2682121" y="3043476"/>
            <a:ext cx="2334220" cy="291822"/>
          </a:xfrm>
          <a:prstGeom prst="rect">
            <a:avLst/>
          </a:prstGeom>
          <a:noFill/>
          <a:ln/>
        </p:spPr>
        <p:txBody>
          <a:bodyPr wrap="none" lIns="0" tIns="0" rIns="0" bIns="0" rtlCol="0" anchor="t"/>
          <a:lstStyle/>
          <a:p>
            <a:pPr marL="0" indent="0" algn="r">
              <a:lnSpc>
                <a:spcPts val="2250"/>
              </a:lnSpc>
              <a:buNone/>
            </a:pPr>
            <a:r>
              <a:rPr lang="en-US" sz="1800" dirty="0">
                <a:solidFill>
                  <a:srgbClr val="E2E6E9"/>
                </a:solidFill>
                <a:latin typeface="Merriweather" pitchFamily="34" charset="0"/>
                <a:ea typeface="Merriweather" pitchFamily="34" charset="-122"/>
                <a:cs typeface="Merriweather" pitchFamily="34" charset="-120"/>
              </a:rPr>
              <a:t>Working Calculator</a:t>
            </a:r>
            <a:endParaRPr lang="en-US" sz="1800" dirty="0"/>
          </a:p>
        </p:txBody>
      </p:sp>
      <p:sp>
        <p:nvSpPr>
          <p:cNvPr id="5" name="Text 3"/>
          <p:cNvSpPr/>
          <p:nvPr/>
        </p:nvSpPr>
        <p:spPr>
          <a:xfrm>
            <a:off x="746879" y="3432096"/>
            <a:ext cx="4269462" cy="556974"/>
          </a:xfrm>
          <a:prstGeom prst="rect">
            <a:avLst/>
          </a:prstGeom>
          <a:noFill/>
          <a:ln/>
        </p:spPr>
        <p:txBody>
          <a:bodyPr wrap="square" lIns="0" tIns="0" rIns="0" bIns="0" rtlCol="0" anchor="t"/>
          <a:lstStyle/>
          <a:p>
            <a:pPr marL="0" indent="0" algn="r">
              <a:lnSpc>
                <a:spcPts val="2150"/>
              </a:lnSpc>
              <a:buNone/>
            </a:pPr>
            <a:r>
              <a:rPr lang="en-US" sz="1450" dirty="0">
                <a:solidFill>
                  <a:srgbClr val="E2E6E9"/>
                </a:solidFill>
                <a:latin typeface="Merriweather" pitchFamily="34" charset="0"/>
                <a:ea typeface="Merriweather" pitchFamily="34" charset="-122"/>
                <a:cs typeface="Merriweather" pitchFamily="34" charset="-120"/>
              </a:rPr>
              <a:t>Successfully built a practical and interactive tool.</a:t>
            </a:r>
            <a:endParaRPr lang="en-US" sz="1450" dirty="0"/>
          </a:p>
        </p:txBody>
      </p:sp>
      <p:pic>
        <p:nvPicPr>
          <p:cNvPr id="6" name="Image 0" descr="preencoded.png"/>
          <p:cNvPicPr>
            <a:picLocks noChangeAspect="1"/>
          </p:cNvPicPr>
          <p:nvPr/>
        </p:nvPicPr>
        <p:blipFill>
          <a:blip r:embed="rId3"/>
          <a:stretch>
            <a:fillRect/>
          </a:stretch>
        </p:blipFill>
        <p:spPr>
          <a:xfrm>
            <a:off x="5016341" y="2436971"/>
            <a:ext cx="4597718" cy="4597718"/>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26076" y="3908643"/>
            <a:ext cx="262533" cy="262533"/>
          </a:xfrm>
          <a:prstGeom prst="rect">
            <a:avLst/>
          </a:prstGeom>
        </p:spPr>
      </p:pic>
      <p:sp>
        <p:nvSpPr>
          <p:cNvPr id="8" name="Text 4"/>
          <p:cNvSpPr/>
          <p:nvPr/>
        </p:nvSpPr>
        <p:spPr>
          <a:xfrm>
            <a:off x="9614059" y="2776299"/>
            <a:ext cx="2334220" cy="291822"/>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GUI Application</a:t>
            </a:r>
            <a:endParaRPr lang="en-US" sz="1800" dirty="0"/>
          </a:p>
        </p:txBody>
      </p:sp>
      <p:sp>
        <p:nvSpPr>
          <p:cNvPr id="9" name="Text 5"/>
          <p:cNvSpPr/>
          <p:nvPr/>
        </p:nvSpPr>
        <p:spPr>
          <a:xfrm>
            <a:off x="9614059" y="3164919"/>
            <a:ext cx="4269462" cy="278487"/>
          </a:xfrm>
          <a:prstGeom prst="rect">
            <a:avLst/>
          </a:prstGeom>
          <a:noFill/>
          <a:ln/>
        </p:spPr>
        <p:txBody>
          <a:bodyPr wrap="none" lIns="0" tIns="0" rIns="0" bIns="0" rtlCol="0" anchor="t"/>
          <a:lstStyle/>
          <a:p>
            <a:pPr marL="0" indent="0" algn="l">
              <a:lnSpc>
                <a:spcPts val="2150"/>
              </a:lnSpc>
              <a:buNone/>
            </a:pPr>
            <a:r>
              <a:rPr lang="en-US" sz="1450" dirty="0">
                <a:solidFill>
                  <a:srgbClr val="E2E6E9"/>
                </a:solidFill>
                <a:latin typeface="Merriweather" pitchFamily="34" charset="0"/>
                <a:ea typeface="Merriweather" pitchFamily="34" charset="-122"/>
                <a:cs typeface="Merriweather" pitchFamily="34" charset="-120"/>
              </a:rPr>
              <a:t>Mastered Tkinter for intuitive user interfaces.</a:t>
            </a:r>
            <a:endParaRPr lang="en-US" sz="1450" dirty="0"/>
          </a:p>
        </p:txBody>
      </p:sp>
      <p:pic>
        <p:nvPicPr>
          <p:cNvPr id="10" name="Image 2" descr="preencoded.png"/>
          <p:cNvPicPr>
            <a:picLocks noChangeAspect="1"/>
          </p:cNvPicPr>
          <p:nvPr/>
        </p:nvPicPr>
        <p:blipFill>
          <a:blip r:embed="rId6"/>
          <a:stretch>
            <a:fillRect/>
          </a:stretch>
        </p:blipFill>
        <p:spPr>
          <a:xfrm>
            <a:off x="5016341" y="2436971"/>
            <a:ext cx="4597718" cy="4597718"/>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49694" y="3478590"/>
            <a:ext cx="262533" cy="262533"/>
          </a:xfrm>
          <a:prstGeom prst="rect">
            <a:avLst/>
          </a:prstGeom>
        </p:spPr>
      </p:pic>
      <p:sp>
        <p:nvSpPr>
          <p:cNvPr id="12" name="Text 6"/>
          <p:cNvSpPr/>
          <p:nvPr/>
        </p:nvSpPr>
        <p:spPr>
          <a:xfrm>
            <a:off x="9987439" y="4402217"/>
            <a:ext cx="2334220" cy="291822"/>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Functions &amp; Loops</a:t>
            </a:r>
            <a:endParaRPr lang="en-US" sz="1800" dirty="0"/>
          </a:p>
        </p:txBody>
      </p:sp>
      <p:sp>
        <p:nvSpPr>
          <p:cNvPr id="13" name="Text 7"/>
          <p:cNvSpPr/>
          <p:nvPr/>
        </p:nvSpPr>
        <p:spPr>
          <a:xfrm>
            <a:off x="9987439" y="4790837"/>
            <a:ext cx="3896082" cy="278487"/>
          </a:xfrm>
          <a:prstGeom prst="rect">
            <a:avLst/>
          </a:prstGeom>
          <a:noFill/>
          <a:ln/>
        </p:spPr>
        <p:txBody>
          <a:bodyPr wrap="none" lIns="0" tIns="0" rIns="0" bIns="0" rtlCol="0" anchor="t"/>
          <a:lstStyle/>
          <a:p>
            <a:pPr marL="0" indent="0" algn="l">
              <a:lnSpc>
                <a:spcPts val="2150"/>
              </a:lnSpc>
              <a:buNone/>
            </a:pPr>
            <a:r>
              <a:rPr lang="en-US" sz="1450" dirty="0">
                <a:solidFill>
                  <a:srgbClr val="E2E6E9"/>
                </a:solidFill>
                <a:latin typeface="Merriweather" pitchFamily="34" charset="0"/>
                <a:ea typeface="Merriweather" pitchFamily="34" charset="-122"/>
                <a:cs typeface="Merriweather" pitchFamily="34" charset="-120"/>
              </a:rPr>
              <a:t>Applied core Python logic for efficiency.</a:t>
            </a:r>
            <a:endParaRPr lang="en-US" sz="1450" dirty="0"/>
          </a:p>
        </p:txBody>
      </p:sp>
      <p:pic>
        <p:nvPicPr>
          <p:cNvPr id="14" name="Image 4" descr="preencoded.png"/>
          <p:cNvPicPr>
            <a:picLocks noChangeAspect="1"/>
          </p:cNvPicPr>
          <p:nvPr/>
        </p:nvPicPr>
        <p:blipFill>
          <a:blip r:embed="rId9"/>
          <a:stretch>
            <a:fillRect/>
          </a:stretch>
        </p:blipFill>
        <p:spPr>
          <a:xfrm>
            <a:off x="5016341" y="2436971"/>
            <a:ext cx="4597718" cy="4597718"/>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67772" y="4604564"/>
            <a:ext cx="262533" cy="262533"/>
          </a:xfrm>
          <a:prstGeom prst="rect">
            <a:avLst/>
          </a:prstGeom>
        </p:spPr>
      </p:pic>
      <p:sp>
        <p:nvSpPr>
          <p:cNvPr id="16" name="Text 8"/>
          <p:cNvSpPr/>
          <p:nvPr/>
        </p:nvSpPr>
        <p:spPr>
          <a:xfrm>
            <a:off x="9614059" y="6028134"/>
            <a:ext cx="2334220" cy="291822"/>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Exception Handling</a:t>
            </a:r>
            <a:endParaRPr lang="en-US" sz="1800" dirty="0"/>
          </a:p>
        </p:txBody>
      </p:sp>
      <p:sp>
        <p:nvSpPr>
          <p:cNvPr id="17" name="Text 9"/>
          <p:cNvSpPr/>
          <p:nvPr/>
        </p:nvSpPr>
        <p:spPr>
          <a:xfrm>
            <a:off x="9614059" y="6416754"/>
            <a:ext cx="4269462" cy="278487"/>
          </a:xfrm>
          <a:prstGeom prst="rect">
            <a:avLst/>
          </a:prstGeom>
          <a:noFill/>
          <a:ln/>
        </p:spPr>
        <p:txBody>
          <a:bodyPr wrap="none" lIns="0" tIns="0" rIns="0" bIns="0" rtlCol="0" anchor="t"/>
          <a:lstStyle/>
          <a:p>
            <a:pPr marL="0" indent="0" algn="l">
              <a:lnSpc>
                <a:spcPts val="2150"/>
              </a:lnSpc>
              <a:buNone/>
            </a:pPr>
            <a:r>
              <a:rPr lang="en-US" sz="1450" dirty="0">
                <a:solidFill>
                  <a:srgbClr val="E2E6E9"/>
                </a:solidFill>
                <a:latin typeface="Merriweather" pitchFamily="34" charset="0"/>
                <a:ea typeface="Merriweather" pitchFamily="34" charset="-122"/>
                <a:cs typeface="Merriweather" pitchFamily="34" charset="-120"/>
              </a:rPr>
              <a:t>Ensured robust and crash-free operation.</a:t>
            </a:r>
            <a:endParaRPr lang="en-US" sz="1450" dirty="0"/>
          </a:p>
        </p:txBody>
      </p:sp>
      <p:pic>
        <p:nvPicPr>
          <p:cNvPr id="18" name="Image 6" descr="preencoded.png"/>
          <p:cNvPicPr>
            <a:picLocks noChangeAspect="1"/>
          </p:cNvPicPr>
          <p:nvPr/>
        </p:nvPicPr>
        <p:blipFill>
          <a:blip r:embed="rId12"/>
          <a:stretch>
            <a:fillRect/>
          </a:stretch>
        </p:blipFill>
        <p:spPr>
          <a:xfrm>
            <a:off x="5016341" y="2436971"/>
            <a:ext cx="4597718" cy="4597718"/>
          </a:xfrm>
          <a:prstGeom prst="rect">
            <a:avLst/>
          </a:prstGeom>
        </p:spPr>
      </p:pic>
      <p:pic>
        <p:nvPicPr>
          <p:cNvPr id="19"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49694" y="5730419"/>
            <a:ext cx="262533" cy="262533"/>
          </a:xfrm>
          <a:prstGeom prst="rect">
            <a:avLst/>
          </a:prstGeom>
        </p:spPr>
      </p:pic>
      <p:sp>
        <p:nvSpPr>
          <p:cNvPr id="20" name="Text 10"/>
          <p:cNvSpPr/>
          <p:nvPr/>
        </p:nvSpPr>
        <p:spPr>
          <a:xfrm>
            <a:off x="2158008" y="5482352"/>
            <a:ext cx="2858333" cy="291822"/>
          </a:xfrm>
          <a:prstGeom prst="rect">
            <a:avLst/>
          </a:prstGeom>
          <a:noFill/>
          <a:ln/>
        </p:spPr>
        <p:txBody>
          <a:bodyPr wrap="none" lIns="0" tIns="0" rIns="0" bIns="0" rtlCol="0" anchor="t"/>
          <a:lstStyle/>
          <a:p>
            <a:pPr marL="0" indent="0" algn="r">
              <a:lnSpc>
                <a:spcPts val="2250"/>
              </a:lnSpc>
              <a:buNone/>
            </a:pPr>
            <a:r>
              <a:rPr lang="en-US" sz="1800" dirty="0">
                <a:solidFill>
                  <a:srgbClr val="E2E6E9"/>
                </a:solidFill>
                <a:latin typeface="Merriweather" pitchFamily="34" charset="0"/>
                <a:ea typeface="Merriweather" pitchFamily="34" charset="-122"/>
                <a:cs typeface="Merriweather" pitchFamily="34" charset="-120"/>
              </a:rPr>
              <a:t>Enhanced Understanding</a:t>
            </a:r>
            <a:endParaRPr lang="en-US" sz="1800" dirty="0"/>
          </a:p>
        </p:txBody>
      </p:sp>
      <p:sp>
        <p:nvSpPr>
          <p:cNvPr id="21" name="Text 11"/>
          <p:cNvSpPr/>
          <p:nvPr/>
        </p:nvSpPr>
        <p:spPr>
          <a:xfrm>
            <a:off x="746879" y="5870972"/>
            <a:ext cx="4269462" cy="556974"/>
          </a:xfrm>
          <a:prstGeom prst="rect">
            <a:avLst/>
          </a:prstGeom>
          <a:noFill/>
          <a:ln/>
        </p:spPr>
        <p:txBody>
          <a:bodyPr wrap="square" lIns="0" tIns="0" rIns="0" bIns="0" rtlCol="0" anchor="t"/>
          <a:lstStyle/>
          <a:p>
            <a:pPr marL="0" indent="0" algn="r">
              <a:lnSpc>
                <a:spcPts val="2150"/>
              </a:lnSpc>
              <a:buNone/>
            </a:pPr>
            <a:r>
              <a:rPr lang="en-US" sz="1450" dirty="0">
                <a:solidFill>
                  <a:srgbClr val="E2E6E9"/>
                </a:solidFill>
                <a:latin typeface="Merriweather" pitchFamily="34" charset="0"/>
                <a:ea typeface="Merriweather" pitchFamily="34" charset="-122"/>
                <a:cs typeface="Merriweather" pitchFamily="34" charset="-120"/>
              </a:rPr>
              <a:t>Deepened knowledge of practical Python concepts.</a:t>
            </a:r>
            <a:endParaRPr lang="en-US" sz="1450" dirty="0"/>
          </a:p>
        </p:txBody>
      </p:sp>
      <p:pic>
        <p:nvPicPr>
          <p:cNvPr id="22" name="Image 8" descr="preencoded.png"/>
          <p:cNvPicPr>
            <a:picLocks noChangeAspect="1"/>
          </p:cNvPicPr>
          <p:nvPr/>
        </p:nvPicPr>
        <p:blipFill>
          <a:blip r:embed="rId15"/>
          <a:stretch>
            <a:fillRect/>
          </a:stretch>
        </p:blipFill>
        <p:spPr>
          <a:xfrm>
            <a:off x="5016341" y="2436971"/>
            <a:ext cx="4597718" cy="4597718"/>
          </a:xfrm>
          <a:prstGeom prst="rect">
            <a:avLst/>
          </a:prstGeom>
        </p:spPr>
      </p:pic>
      <p:pic>
        <p:nvPicPr>
          <p:cNvPr id="23" name="Image 9"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26076" y="5300365"/>
            <a:ext cx="262533" cy="262533"/>
          </a:xfrm>
          <a:prstGeom prst="rect">
            <a:avLst/>
          </a:prstGeom>
        </p:spPr>
      </p:pic>
      <p:sp>
        <p:nvSpPr>
          <p:cNvPr id="27" name="Rectangle 26">
            <a:extLst>
              <a:ext uri="{FF2B5EF4-FFF2-40B4-BE49-F238E27FC236}">
                <a16:creationId xmlns:a16="http://schemas.microsoft.com/office/drawing/2014/main" id="{7C86AB17-DAFF-A3E5-129B-899A2328964B}"/>
              </a:ext>
            </a:extLst>
          </p:cNvPr>
          <p:cNvSpPr/>
          <p:nvPr/>
        </p:nvSpPr>
        <p:spPr>
          <a:xfrm>
            <a:off x="12850368" y="7751326"/>
            <a:ext cx="1700784" cy="386834"/>
          </a:xfrm>
          <a:prstGeom prst="rect">
            <a:avLst/>
          </a:prstGeom>
          <a:solidFill>
            <a:srgbClr val="09151C"/>
          </a:solidFill>
          <a:ln>
            <a:solidFill>
              <a:srgbClr val="0915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055554-9632-1403-DFF5-CEC40A931215}"/>
              </a:ext>
            </a:extLst>
          </p:cNvPr>
          <p:cNvSpPr/>
          <p:nvPr/>
        </p:nvSpPr>
        <p:spPr>
          <a:xfrm>
            <a:off x="12850368" y="7751326"/>
            <a:ext cx="1700784" cy="386834"/>
          </a:xfrm>
          <a:prstGeom prst="rect">
            <a:avLst/>
          </a:prstGeom>
          <a:solidFill>
            <a:srgbClr val="09151C"/>
          </a:solidFill>
          <a:ln>
            <a:solidFill>
              <a:srgbClr val="0915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 12"/>
          <p:cNvSpPr/>
          <p:nvPr/>
        </p:nvSpPr>
        <p:spPr>
          <a:xfrm>
            <a:off x="746878" y="3490332"/>
            <a:ext cx="5888097" cy="4260994"/>
          </a:xfrm>
          <a:prstGeom prst="rect">
            <a:avLst/>
          </a:prstGeom>
          <a:noFill/>
          <a:ln/>
        </p:spPr>
        <p:txBody>
          <a:bodyPr wrap="none" lIns="0" tIns="0" rIns="0" bIns="0" rtlCol="0" anchor="t"/>
          <a:lstStyle/>
          <a:p>
            <a:pPr marL="0" indent="0" algn="l">
              <a:lnSpc>
                <a:spcPts val="3650"/>
              </a:lnSpc>
              <a:buNone/>
            </a:pPr>
            <a:r>
              <a:rPr lang="en-US" sz="9600" dirty="0">
                <a:solidFill>
                  <a:srgbClr val="F5F0F0"/>
                </a:solidFill>
                <a:latin typeface="Merriweather" pitchFamily="34" charset="0"/>
                <a:ea typeface="Merriweather" pitchFamily="34" charset="-122"/>
                <a:cs typeface="Merriweather" pitchFamily="34" charset="-120"/>
              </a:rPr>
              <a:t>Thank You! </a:t>
            </a:r>
            <a:r>
              <a:rPr lang="en-US" sz="9600" dirty="0">
                <a:solidFill>
                  <a:srgbClr val="000000"/>
                </a:solidFill>
                <a:latin typeface="Merriweather" pitchFamily="34" charset="0"/>
                <a:ea typeface="Merriweather" pitchFamily="34" charset="-122"/>
                <a:cs typeface="Merriweather" pitchFamily="34" charset="-120"/>
              </a:rPr>
              <a:t>😊</a:t>
            </a:r>
            <a:endParaRPr lang="en-US" sz="9600" dirty="0"/>
          </a:p>
        </p:txBody>
      </p:sp>
    </p:spTree>
    <p:extLst>
      <p:ext uri="{BB962C8B-B14F-4D97-AF65-F5344CB8AC3E}">
        <p14:creationId xmlns:p14="http://schemas.microsoft.com/office/powerpoint/2010/main" val="2082448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1824514"/>
            <a:ext cx="9848374" cy="674846"/>
          </a:xfrm>
          <a:prstGeom prst="rect">
            <a:avLst/>
          </a:prstGeom>
          <a:noFill/>
          <a:ln/>
        </p:spPr>
        <p:txBody>
          <a:bodyPr wrap="none" lIns="0" tIns="0" rIns="0" bIns="0" rtlCol="0" anchor="t"/>
          <a:lstStyle/>
          <a:p>
            <a:pPr marL="0" indent="0" algn="l">
              <a:lnSpc>
                <a:spcPts val="5300"/>
              </a:lnSpc>
              <a:buNone/>
            </a:pPr>
            <a:r>
              <a:rPr lang="en-US" sz="4250" dirty="0">
                <a:solidFill>
                  <a:srgbClr val="F5F0F0"/>
                </a:solidFill>
                <a:latin typeface="Merriweather" pitchFamily="34" charset="0"/>
                <a:ea typeface="Merriweather" pitchFamily="34" charset="-122"/>
                <a:cs typeface="Merriweather" pitchFamily="34" charset="-120"/>
              </a:rPr>
              <a:t>Introduction to Our Python Calculator</a:t>
            </a:r>
            <a:endParaRPr lang="en-US" sz="4250" dirty="0"/>
          </a:p>
        </p:txBody>
      </p:sp>
      <p:sp>
        <p:nvSpPr>
          <p:cNvPr id="3" name="Text 1"/>
          <p:cNvSpPr/>
          <p:nvPr/>
        </p:nvSpPr>
        <p:spPr>
          <a:xfrm>
            <a:off x="863798" y="2931200"/>
            <a:ext cx="12902803" cy="1036558"/>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This presentation details the creation of a Python-based calculator, built using the </a:t>
            </a:r>
            <a:r>
              <a:rPr lang="en-US" sz="1700" dirty="0">
                <a:solidFill>
                  <a:srgbClr val="609DFF"/>
                </a:solidFill>
                <a:latin typeface="Merriweather" pitchFamily="34" charset="0"/>
                <a:ea typeface="Merriweather" pitchFamily="34" charset="-122"/>
                <a:cs typeface="Merriweather" pitchFamily="34" charset="-120"/>
              </a:rPr>
              <a:t>Tkinter GUI library</a:t>
            </a:r>
            <a:r>
              <a:rPr lang="en-US" sz="1700" dirty="0">
                <a:solidFill>
                  <a:srgbClr val="E2E6E9"/>
                </a:solidFill>
                <a:latin typeface="Merriweather" pitchFamily="34" charset="0"/>
                <a:ea typeface="Merriweather" pitchFamily="34" charset="-122"/>
                <a:cs typeface="Merriweather" pitchFamily="34" charset="-120"/>
              </a:rPr>
              <a:t>. Designed for simplicity and user-friendliness, it performs essential arithmetic operations: Addition, Subtraction, Multiplication, and Division.</a:t>
            </a:r>
            <a:endParaRPr lang="en-US" sz="1700" dirty="0"/>
          </a:p>
        </p:txBody>
      </p:sp>
      <p:pic>
        <p:nvPicPr>
          <p:cNvPr id="4" name="Image 0" descr="preencoded.png"/>
          <p:cNvPicPr>
            <a:picLocks noChangeAspect="1"/>
          </p:cNvPicPr>
          <p:nvPr/>
        </p:nvPicPr>
        <p:blipFill>
          <a:blip r:embed="rId3"/>
          <a:stretch>
            <a:fillRect/>
          </a:stretch>
        </p:blipFill>
        <p:spPr>
          <a:xfrm>
            <a:off x="863798" y="4210645"/>
            <a:ext cx="665083" cy="665083"/>
          </a:xfrm>
          <a:prstGeom prst="rect">
            <a:avLst/>
          </a:prstGeom>
        </p:spPr>
      </p:pic>
      <p:sp>
        <p:nvSpPr>
          <p:cNvPr id="5" name="Text 2"/>
          <p:cNvSpPr/>
          <p:nvPr/>
        </p:nvSpPr>
        <p:spPr>
          <a:xfrm>
            <a:off x="1798796" y="4210645"/>
            <a:ext cx="2088237" cy="337304"/>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Python-Based</a:t>
            </a:r>
            <a:endParaRPr lang="en-US" sz="2100" dirty="0"/>
          </a:p>
        </p:txBody>
      </p:sp>
      <p:sp>
        <p:nvSpPr>
          <p:cNvPr id="6" name="Text 3"/>
          <p:cNvSpPr/>
          <p:nvPr/>
        </p:nvSpPr>
        <p:spPr>
          <a:xfrm>
            <a:off x="1798796" y="4677489"/>
            <a:ext cx="2088237" cy="1382078"/>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Leveraging Python's versatility for robust functionality.</a:t>
            </a:r>
            <a:endParaRPr lang="en-US" sz="1700" dirty="0"/>
          </a:p>
        </p:txBody>
      </p:sp>
      <p:pic>
        <p:nvPicPr>
          <p:cNvPr id="7" name="Image 1" descr="preencoded.png"/>
          <p:cNvPicPr>
            <a:picLocks noChangeAspect="1"/>
          </p:cNvPicPr>
          <p:nvPr/>
        </p:nvPicPr>
        <p:blipFill>
          <a:blip r:embed="rId4"/>
          <a:stretch>
            <a:fillRect/>
          </a:stretch>
        </p:blipFill>
        <p:spPr>
          <a:xfrm>
            <a:off x="4156948" y="4210645"/>
            <a:ext cx="665083" cy="665083"/>
          </a:xfrm>
          <a:prstGeom prst="rect">
            <a:avLst/>
          </a:prstGeom>
        </p:spPr>
      </p:pic>
      <p:sp>
        <p:nvSpPr>
          <p:cNvPr id="8" name="Text 4"/>
          <p:cNvSpPr/>
          <p:nvPr/>
        </p:nvSpPr>
        <p:spPr>
          <a:xfrm>
            <a:off x="5091946" y="4210645"/>
            <a:ext cx="2088237" cy="337304"/>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Tkinter GUI</a:t>
            </a:r>
            <a:endParaRPr lang="en-US" sz="2100" dirty="0"/>
          </a:p>
        </p:txBody>
      </p:sp>
      <p:sp>
        <p:nvSpPr>
          <p:cNvPr id="9" name="Text 5"/>
          <p:cNvSpPr/>
          <p:nvPr/>
        </p:nvSpPr>
        <p:spPr>
          <a:xfrm>
            <a:off x="5091946" y="4677489"/>
            <a:ext cx="2088237" cy="1036558"/>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Utilizing Python's built-in library for graphical interface.</a:t>
            </a:r>
            <a:endParaRPr lang="en-US" sz="1700" dirty="0"/>
          </a:p>
        </p:txBody>
      </p:sp>
      <p:pic>
        <p:nvPicPr>
          <p:cNvPr id="10" name="Image 2" descr="preencoded.png"/>
          <p:cNvPicPr>
            <a:picLocks noChangeAspect="1"/>
          </p:cNvPicPr>
          <p:nvPr/>
        </p:nvPicPr>
        <p:blipFill>
          <a:blip r:embed="rId5"/>
          <a:stretch>
            <a:fillRect/>
          </a:stretch>
        </p:blipFill>
        <p:spPr>
          <a:xfrm>
            <a:off x="7450098" y="4210645"/>
            <a:ext cx="665083" cy="665083"/>
          </a:xfrm>
          <a:prstGeom prst="rect">
            <a:avLst/>
          </a:prstGeom>
        </p:spPr>
      </p:pic>
      <p:sp>
        <p:nvSpPr>
          <p:cNvPr id="11" name="Text 6"/>
          <p:cNvSpPr/>
          <p:nvPr/>
        </p:nvSpPr>
        <p:spPr>
          <a:xfrm>
            <a:off x="8385096" y="4210645"/>
            <a:ext cx="2088237" cy="337304"/>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Core Operations</a:t>
            </a:r>
            <a:endParaRPr lang="en-US" sz="2100" dirty="0"/>
          </a:p>
        </p:txBody>
      </p:sp>
      <p:sp>
        <p:nvSpPr>
          <p:cNvPr id="12" name="Text 7"/>
          <p:cNvSpPr/>
          <p:nvPr/>
        </p:nvSpPr>
        <p:spPr>
          <a:xfrm>
            <a:off x="8385096" y="4677489"/>
            <a:ext cx="2088237" cy="1727597"/>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Handles fundamental arithmetic calculations with ease.</a:t>
            </a:r>
            <a:endParaRPr lang="en-US" sz="1700" dirty="0"/>
          </a:p>
        </p:txBody>
      </p:sp>
      <p:pic>
        <p:nvPicPr>
          <p:cNvPr id="13" name="Image 3" descr="preencoded.png"/>
          <p:cNvPicPr>
            <a:picLocks noChangeAspect="1"/>
          </p:cNvPicPr>
          <p:nvPr/>
        </p:nvPicPr>
        <p:blipFill>
          <a:blip r:embed="rId6"/>
          <a:stretch>
            <a:fillRect/>
          </a:stretch>
        </p:blipFill>
        <p:spPr>
          <a:xfrm>
            <a:off x="10743248" y="4210645"/>
            <a:ext cx="665083" cy="665083"/>
          </a:xfrm>
          <a:prstGeom prst="rect">
            <a:avLst/>
          </a:prstGeom>
        </p:spPr>
      </p:pic>
      <p:sp>
        <p:nvSpPr>
          <p:cNvPr id="14" name="Text 8"/>
          <p:cNvSpPr/>
          <p:nvPr/>
        </p:nvSpPr>
        <p:spPr>
          <a:xfrm>
            <a:off x="11678245" y="4210645"/>
            <a:ext cx="2088356" cy="337304"/>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User-Friendly</a:t>
            </a:r>
            <a:endParaRPr lang="en-US" sz="2100" dirty="0"/>
          </a:p>
        </p:txBody>
      </p:sp>
      <p:sp>
        <p:nvSpPr>
          <p:cNvPr id="15" name="Text 9"/>
          <p:cNvSpPr/>
          <p:nvPr/>
        </p:nvSpPr>
        <p:spPr>
          <a:xfrm>
            <a:off x="11678245" y="4677489"/>
            <a:ext cx="2088356" cy="1382078"/>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Intuitive design ensures a smooth and accessible experience.</a:t>
            </a:r>
            <a:endParaRPr lang="en-US" sz="1700" dirty="0"/>
          </a:p>
        </p:txBody>
      </p:sp>
      <p:sp>
        <p:nvSpPr>
          <p:cNvPr id="16" name="Rectangle 15">
            <a:extLst>
              <a:ext uri="{FF2B5EF4-FFF2-40B4-BE49-F238E27FC236}">
                <a16:creationId xmlns:a16="http://schemas.microsoft.com/office/drawing/2014/main" id="{C7467912-E5AD-F896-7021-8F6779095E93}"/>
              </a:ext>
            </a:extLst>
          </p:cNvPr>
          <p:cNvSpPr/>
          <p:nvPr/>
        </p:nvSpPr>
        <p:spPr>
          <a:xfrm>
            <a:off x="12850368" y="7751326"/>
            <a:ext cx="1700784" cy="386834"/>
          </a:xfrm>
          <a:prstGeom prst="rect">
            <a:avLst/>
          </a:prstGeom>
          <a:solidFill>
            <a:srgbClr val="09151C"/>
          </a:solidFill>
          <a:ln>
            <a:solidFill>
              <a:srgbClr val="0915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720685"/>
            <a:ext cx="7416403" cy="1349692"/>
          </a:xfrm>
          <a:prstGeom prst="rect">
            <a:avLst/>
          </a:prstGeom>
          <a:noFill/>
          <a:ln/>
        </p:spPr>
        <p:txBody>
          <a:bodyPr wrap="square" lIns="0" tIns="0" rIns="0" bIns="0" rtlCol="0" anchor="t"/>
          <a:lstStyle/>
          <a:p>
            <a:pPr marL="0" indent="0" algn="l">
              <a:lnSpc>
                <a:spcPts val="5300"/>
              </a:lnSpc>
              <a:buNone/>
            </a:pPr>
            <a:r>
              <a:rPr lang="en-US" sz="4250" dirty="0">
                <a:solidFill>
                  <a:srgbClr val="F5F0F0"/>
                </a:solidFill>
                <a:latin typeface="Merriweather" pitchFamily="34" charset="0"/>
                <a:ea typeface="Merriweather" pitchFamily="34" charset="-122"/>
                <a:cs typeface="Merriweather" pitchFamily="34" charset="-120"/>
              </a:rPr>
              <a:t>Understanding the Tkinter Library</a:t>
            </a:r>
            <a:endParaRPr lang="en-US" sz="4250" dirty="0"/>
          </a:p>
        </p:txBody>
      </p:sp>
      <p:sp>
        <p:nvSpPr>
          <p:cNvPr id="4" name="Text 1"/>
          <p:cNvSpPr/>
          <p:nvPr/>
        </p:nvSpPr>
        <p:spPr>
          <a:xfrm>
            <a:off x="6350198" y="2394228"/>
            <a:ext cx="7416403" cy="1382078"/>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Tkinter is Python's standard GUI (Graphical User Interface) toolkit, providing a fast and easy way to create desktop applications. It's built-in, meaning no extra installations are needed, making it ideal for developing graphical applications like our calculator.</a:t>
            </a:r>
            <a:endParaRPr lang="en-US" sz="1700" dirty="0"/>
          </a:p>
        </p:txBody>
      </p:sp>
      <p:sp>
        <p:nvSpPr>
          <p:cNvPr id="5" name="Shape 2"/>
          <p:cNvSpPr/>
          <p:nvPr/>
        </p:nvSpPr>
        <p:spPr>
          <a:xfrm>
            <a:off x="6194584" y="4019193"/>
            <a:ext cx="3755946" cy="3489603"/>
          </a:xfrm>
          <a:prstGeom prst="roundRect">
            <a:avLst>
              <a:gd name="adj" fmla="val 4456"/>
            </a:avLst>
          </a:prstGeom>
          <a:solidFill>
            <a:srgbClr val="609DFF">
              <a:alpha val="95000"/>
            </a:srgbClr>
          </a:solidFill>
          <a:ln/>
        </p:spPr>
      </p:sp>
      <p:sp>
        <p:nvSpPr>
          <p:cNvPr id="6" name="Text 3"/>
          <p:cNvSpPr/>
          <p:nvPr/>
        </p:nvSpPr>
        <p:spPr>
          <a:xfrm>
            <a:off x="6410444" y="4235053"/>
            <a:ext cx="2699623" cy="337304"/>
          </a:xfrm>
          <a:prstGeom prst="rect">
            <a:avLst/>
          </a:prstGeom>
          <a:noFill/>
          <a:ln/>
        </p:spPr>
        <p:txBody>
          <a:bodyPr wrap="none" lIns="0" tIns="0" rIns="0" bIns="0" rtlCol="0" anchor="t"/>
          <a:lstStyle/>
          <a:p>
            <a:pPr marL="0" indent="0" algn="l">
              <a:lnSpc>
                <a:spcPts val="2650"/>
              </a:lnSpc>
              <a:buNone/>
            </a:pPr>
            <a:r>
              <a:rPr lang="en-US" sz="2100" dirty="0">
                <a:solidFill>
                  <a:srgbClr val="000000"/>
                </a:solidFill>
                <a:latin typeface="Merriweather" pitchFamily="34" charset="0"/>
                <a:ea typeface="Merriweather" pitchFamily="34" charset="-122"/>
                <a:cs typeface="Merriweather" pitchFamily="34" charset="-120"/>
              </a:rPr>
              <a:t>Key Code Snippet</a:t>
            </a:r>
            <a:endParaRPr lang="en-US" sz="2100" dirty="0"/>
          </a:p>
        </p:txBody>
      </p:sp>
      <p:sp>
        <p:nvSpPr>
          <p:cNvPr id="7" name="Shape 4"/>
          <p:cNvSpPr/>
          <p:nvPr/>
        </p:nvSpPr>
        <p:spPr>
          <a:xfrm>
            <a:off x="6410444" y="4815245"/>
            <a:ext cx="3324225" cy="669369"/>
          </a:xfrm>
          <a:prstGeom prst="roundRect">
            <a:avLst>
              <a:gd name="adj" fmla="val 13552"/>
            </a:avLst>
          </a:prstGeom>
          <a:solidFill>
            <a:srgbClr val="5390F2"/>
          </a:solidFill>
          <a:ln/>
        </p:spPr>
      </p:sp>
      <p:sp>
        <p:nvSpPr>
          <p:cNvPr id="8" name="Shape 5"/>
          <p:cNvSpPr/>
          <p:nvPr/>
        </p:nvSpPr>
        <p:spPr>
          <a:xfrm>
            <a:off x="6399728" y="4815245"/>
            <a:ext cx="3345656" cy="669369"/>
          </a:xfrm>
          <a:prstGeom prst="roundRect">
            <a:avLst>
              <a:gd name="adj" fmla="val 4840"/>
            </a:avLst>
          </a:prstGeom>
          <a:solidFill>
            <a:srgbClr val="5390F2"/>
          </a:solidFill>
          <a:ln/>
        </p:spPr>
      </p:sp>
      <p:sp>
        <p:nvSpPr>
          <p:cNvPr id="9" name="Text 6"/>
          <p:cNvSpPr/>
          <p:nvPr/>
        </p:nvSpPr>
        <p:spPr>
          <a:xfrm>
            <a:off x="6615589" y="4977170"/>
            <a:ext cx="2913936" cy="345519"/>
          </a:xfrm>
          <a:prstGeom prst="rect">
            <a:avLst/>
          </a:prstGeom>
          <a:noFill/>
          <a:ln/>
        </p:spPr>
        <p:txBody>
          <a:bodyPr wrap="none" lIns="0" tIns="0" rIns="0" bIns="0" rtlCol="0" anchor="t"/>
          <a:lstStyle/>
          <a:p>
            <a:pPr marL="0" indent="0" algn="l">
              <a:lnSpc>
                <a:spcPts val="2700"/>
              </a:lnSpc>
              <a:buNone/>
            </a:pPr>
            <a:r>
              <a:rPr lang="en-US" sz="1700" dirty="0">
                <a:solidFill>
                  <a:srgbClr val="000000"/>
                </a:solidFill>
                <a:highlight>
                  <a:srgbClr val="5390F2"/>
                </a:highlight>
                <a:latin typeface="Consolas" pitchFamily="34" charset="0"/>
                <a:ea typeface="Consolas" pitchFamily="34" charset="-122"/>
                <a:cs typeface="Consolas" pitchFamily="34" charset="-120"/>
              </a:rPr>
              <a:t>import tkinter as tk</a:t>
            </a:r>
            <a:endParaRPr lang="en-US" sz="1700" dirty="0"/>
          </a:p>
        </p:txBody>
      </p:sp>
      <p:sp>
        <p:nvSpPr>
          <p:cNvPr id="10" name="Text 7"/>
          <p:cNvSpPr/>
          <p:nvPr/>
        </p:nvSpPr>
        <p:spPr>
          <a:xfrm>
            <a:off x="6410444" y="5727502"/>
            <a:ext cx="3324225" cy="1036558"/>
          </a:xfrm>
          <a:prstGeom prst="rect">
            <a:avLst/>
          </a:prstGeom>
          <a:noFill/>
          <a:ln/>
        </p:spPr>
        <p:txBody>
          <a:bodyPr wrap="square" lIns="0" tIns="0" rIns="0" bIns="0" rtlCol="0" anchor="t"/>
          <a:lstStyle/>
          <a:p>
            <a:pPr marL="0" indent="0" algn="l">
              <a:lnSpc>
                <a:spcPts val="2700"/>
              </a:lnSpc>
              <a:buNone/>
            </a:pPr>
            <a:r>
              <a:rPr lang="en-US" sz="1700" dirty="0">
                <a:solidFill>
                  <a:srgbClr val="000000"/>
                </a:solidFill>
                <a:latin typeface="Merriweather" pitchFamily="34" charset="0"/>
                <a:ea typeface="Merriweather" pitchFamily="34" charset="-122"/>
                <a:cs typeface="Merriweather" pitchFamily="34" charset="-120"/>
              </a:rPr>
              <a:t>This line imports the Tkinter library, aliasing it as 'tk' for convenience in our code.</a:t>
            </a:r>
            <a:endParaRPr lang="en-US" sz="1700" dirty="0"/>
          </a:p>
        </p:txBody>
      </p:sp>
      <p:sp>
        <p:nvSpPr>
          <p:cNvPr id="11" name="Text 8"/>
          <p:cNvSpPr/>
          <p:nvPr/>
        </p:nvSpPr>
        <p:spPr>
          <a:xfrm>
            <a:off x="10329505" y="4235053"/>
            <a:ext cx="2699623" cy="337304"/>
          </a:xfrm>
          <a:prstGeom prst="rect">
            <a:avLst/>
          </a:prstGeom>
          <a:noFill/>
          <a:ln/>
        </p:spPr>
        <p:txBody>
          <a:bodyPr wrap="none" lIns="0" tIns="0" rIns="0" bIns="0" rtlCol="0" anchor="t"/>
          <a:lstStyle/>
          <a:p>
            <a:pPr marL="0" indent="0" algn="l">
              <a:lnSpc>
                <a:spcPts val="2650"/>
              </a:lnSpc>
              <a:buNone/>
            </a:pPr>
            <a:r>
              <a:rPr lang="en-US" sz="2100" dirty="0">
                <a:solidFill>
                  <a:srgbClr val="F5F0F0"/>
                </a:solidFill>
                <a:latin typeface="Merriweather" pitchFamily="34" charset="0"/>
                <a:ea typeface="Merriweather" pitchFamily="34" charset="-122"/>
                <a:cs typeface="Merriweather" pitchFamily="34" charset="-120"/>
              </a:rPr>
              <a:t>Tkinter's Role</a:t>
            </a:r>
            <a:endParaRPr lang="en-US" sz="2100" dirty="0"/>
          </a:p>
        </p:txBody>
      </p:sp>
      <p:sp>
        <p:nvSpPr>
          <p:cNvPr id="12" name="Text 9"/>
          <p:cNvSpPr/>
          <p:nvPr/>
        </p:nvSpPr>
        <p:spPr>
          <a:xfrm>
            <a:off x="10329505" y="4788218"/>
            <a:ext cx="3444716" cy="2645093"/>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E2E6E9"/>
                </a:solidFill>
                <a:latin typeface="Merriweather" pitchFamily="34" charset="0"/>
                <a:ea typeface="Merriweather" pitchFamily="34" charset="-122"/>
                <a:cs typeface="Merriweather" pitchFamily="34" charset="-120"/>
              </a:rPr>
              <a:t>Creates windows and dialogs.</a:t>
            </a:r>
            <a:endParaRPr lang="en-US" sz="1700" dirty="0"/>
          </a:p>
          <a:p>
            <a:pPr marL="342900" indent="-342900" algn="l">
              <a:lnSpc>
                <a:spcPts val="2700"/>
              </a:lnSpc>
              <a:buSzPct val="100000"/>
              <a:buChar char="•"/>
            </a:pPr>
            <a:r>
              <a:rPr lang="en-US" sz="1700" dirty="0">
                <a:solidFill>
                  <a:srgbClr val="E2E6E9"/>
                </a:solidFill>
                <a:latin typeface="Merriweather" pitchFamily="34" charset="0"/>
                <a:ea typeface="Merriweather" pitchFamily="34" charset="-122"/>
                <a:cs typeface="Merriweather" pitchFamily="34" charset="-120"/>
              </a:rPr>
              <a:t>Manages buttons, text boxes, and labels.</a:t>
            </a:r>
            <a:endParaRPr lang="en-US" sz="1700" dirty="0"/>
          </a:p>
          <a:p>
            <a:pPr marL="342900" indent="-342900" algn="l">
              <a:lnSpc>
                <a:spcPts val="2700"/>
              </a:lnSpc>
              <a:buSzPct val="100000"/>
              <a:buChar char="•"/>
            </a:pPr>
            <a:r>
              <a:rPr lang="en-US" sz="1700" dirty="0">
                <a:solidFill>
                  <a:srgbClr val="E2E6E9"/>
                </a:solidFill>
                <a:latin typeface="Merriweather" pitchFamily="34" charset="0"/>
                <a:ea typeface="Merriweather" pitchFamily="34" charset="-122"/>
                <a:cs typeface="Merriweather" pitchFamily="34" charset="-120"/>
              </a:rPr>
              <a:t>Facilitates interactive graphical elements.</a:t>
            </a:r>
            <a:endParaRPr lang="en-US" sz="1700" dirty="0"/>
          </a:p>
          <a:p>
            <a:pPr marL="342900" indent="-342900" algn="l">
              <a:lnSpc>
                <a:spcPts val="2700"/>
              </a:lnSpc>
              <a:buSzPct val="100000"/>
              <a:buChar char="•"/>
            </a:pPr>
            <a:r>
              <a:rPr lang="en-US" sz="1700" dirty="0">
                <a:solidFill>
                  <a:srgbClr val="E2E6E9"/>
                </a:solidFill>
                <a:latin typeface="Merriweather" pitchFamily="34" charset="0"/>
                <a:ea typeface="Merriweather" pitchFamily="34" charset="-122"/>
                <a:cs typeface="Merriweather" pitchFamily="34" charset="-120"/>
              </a:rPr>
              <a:t>Essential for designing user-friendly interfaces.</a:t>
            </a:r>
            <a:endParaRPr lang="en-US" sz="1700" dirty="0"/>
          </a:p>
        </p:txBody>
      </p:sp>
      <p:sp>
        <p:nvSpPr>
          <p:cNvPr id="13" name="Rectangle 12">
            <a:extLst>
              <a:ext uri="{FF2B5EF4-FFF2-40B4-BE49-F238E27FC236}">
                <a16:creationId xmlns:a16="http://schemas.microsoft.com/office/drawing/2014/main" id="{4DE923F0-8CE1-7A60-A79D-8F2AA02044E3}"/>
              </a:ext>
            </a:extLst>
          </p:cNvPr>
          <p:cNvSpPr/>
          <p:nvPr/>
        </p:nvSpPr>
        <p:spPr>
          <a:xfrm>
            <a:off x="12850368" y="7751326"/>
            <a:ext cx="1700784" cy="386834"/>
          </a:xfrm>
          <a:prstGeom prst="rect">
            <a:avLst/>
          </a:prstGeom>
          <a:solidFill>
            <a:srgbClr val="09151C"/>
          </a:solidFill>
          <a:ln>
            <a:solidFill>
              <a:srgbClr val="0915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40398" y="1057751"/>
            <a:ext cx="6426279" cy="432792"/>
          </a:xfrm>
          <a:prstGeom prst="rect">
            <a:avLst/>
          </a:prstGeom>
          <a:noFill/>
          <a:ln/>
        </p:spPr>
        <p:txBody>
          <a:bodyPr wrap="none" lIns="0" tIns="0" rIns="0" bIns="0" rtlCol="0" anchor="t"/>
          <a:lstStyle/>
          <a:p>
            <a:pPr marL="0" indent="0" algn="l">
              <a:lnSpc>
                <a:spcPts val="3400"/>
              </a:lnSpc>
              <a:buNone/>
            </a:pPr>
            <a:r>
              <a:rPr lang="en-US" sz="2700" dirty="0">
                <a:solidFill>
                  <a:srgbClr val="F5F0F0"/>
                </a:solidFill>
                <a:latin typeface="Merriweather" pitchFamily="34" charset="0"/>
                <a:ea typeface="Merriweather" pitchFamily="34" charset="-122"/>
                <a:cs typeface="Merriweather" pitchFamily="34" charset="-120"/>
              </a:rPr>
              <a:t>Crafting the Main Application Window</a:t>
            </a:r>
            <a:endParaRPr lang="en-US" sz="2700" dirty="0"/>
          </a:p>
        </p:txBody>
      </p:sp>
      <p:sp>
        <p:nvSpPr>
          <p:cNvPr id="4" name="Text 1"/>
          <p:cNvSpPr/>
          <p:nvPr/>
        </p:nvSpPr>
        <p:spPr>
          <a:xfrm>
            <a:off x="6040398" y="1623774"/>
            <a:ext cx="8036004" cy="545425"/>
          </a:xfrm>
          <a:prstGeom prst="rect">
            <a:avLst/>
          </a:prstGeom>
          <a:noFill/>
          <a:ln/>
        </p:spPr>
        <p:txBody>
          <a:bodyPr wrap="square" lIns="0" tIns="0" rIns="0" bIns="0" rtlCol="0" anchor="t"/>
          <a:lstStyle/>
          <a:p>
            <a:pPr marL="0" indent="0" algn="l">
              <a:lnSpc>
                <a:spcPts val="1400"/>
              </a:lnSpc>
              <a:buNone/>
            </a:pPr>
            <a:r>
              <a:rPr lang="en-US" sz="1050" dirty="0">
                <a:solidFill>
                  <a:srgbClr val="E2E6E9"/>
                </a:solidFill>
                <a:latin typeface="Merriweather" pitchFamily="34" charset="0"/>
                <a:ea typeface="Merriweather" pitchFamily="34" charset="-122"/>
                <a:cs typeface="Merriweather" pitchFamily="34" charset="-120"/>
              </a:rPr>
              <a:t>The foundation of any Tkinter application is its main window. We initialize this window, set its title, and define its dimensions to ensure a consistent and professional appearance. Disabling resizing prevents users from altering the layout, maintaining the intended design.</a:t>
            </a:r>
            <a:endParaRPr lang="en-US" sz="1050" dirty="0"/>
          </a:p>
        </p:txBody>
      </p:sp>
      <p:sp>
        <p:nvSpPr>
          <p:cNvPr id="5" name="Shape 2"/>
          <p:cNvSpPr/>
          <p:nvPr/>
        </p:nvSpPr>
        <p:spPr>
          <a:xfrm>
            <a:off x="6040398" y="2476857"/>
            <a:ext cx="8036004" cy="951309"/>
          </a:xfrm>
          <a:prstGeom prst="roundRect">
            <a:avLst>
              <a:gd name="adj" fmla="val 7690"/>
            </a:avLst>
          </a:prstGeom>
          <a:solidFill>
            <a:srgbClr val="09151A">
              <a:alpha val="95000"/>
            </a:srgbClr>
          </a:solidFill>
          <a:ln/>
        </p:spPr>
      </p:sp>
      <p:sp>
        <p:nvSpPr>
          <p:cNvPr id="6" name="Shape 3"/>
          <p:cNvSpPr/>
          <p:nvPr/>
        </p:nvSpPr>
        <p:spPr>
          <a:xfrm>
            <a:off x="6040398" y="2461617"/>
            <a:ext cx="8036004" cy="60960"/>
          </a:xfrm>
          <a:prstGeom prst="roundRect">
            <a:avLst>
              <a:gd name="adj" fmla="val 95432"/>
            </a:avLst>
          </a:prstGeom>
          <a:solidFill>
            <a:srgbClr val="609DFF"/>
          </a:solidFill>
          <a:ln/>
        </p:spPr>
      </p:sp>
      <p:sp>
        <p:nvSpPr>
          <p:cNvPr id="7" name="Shape 4"/>
          <p:cNvSpPr/>
          <p:nvPr/>
        </p:nvSpPr>
        <p:spPr>
          <a:xfrm>
            <a:off x="9850636" y="2269093"/>
            <a:ext cx="415528" cy="415528"/>
          </a:xfrm>
          <a:prstGeom prst="roundRect">
            <a:avLst>
              <a:gd name="adj" fmla="val 220057"/>
            </a:avLst>
          </a:prstGeom>
          <a:solidFill>
            <a:srgbClr val="609DFF"/>
          </a:solidFill>
          <a:ln/>
        </p:spPr>
      </p:sp>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5294" y="2393633"/>
            <a:ext cx="166211" cy="166211"/>
          </a:xfrm>
          <a:prstGeom prst="rect">
            <a:avLst/>
          </a:prstGeom>
        </p:spPr>
      </p:pic>
      <p:sp>
        <p:nvSpPr>
          <p:cNvPr id="9" name="Text 5"/>
          <p:cNvSpPr/>
          <p:nvPr/>
        </p:nvSpPr>
        <p:spPr>
          <a:xfrm>
            <a:off x="6194108" y="2823091"/>
            <a:ext cx="1731407" cy="216337"/>
          </a:xfrm>
          <a:prstGeom prst="rect">
            <a:avLst/>
          </a:prstGeom>
          <a:noFill/>
          <a:ln/>
        </p:spPr>
        <p:txBody>
          <a:bodyPr wrap="none" lIns="0" tIns="0" rIns="0" bIns="0" rtlCol="0" anchor="t"/>
          <a:lstStyle/>
          <a:p>
            <a:pPr marL="0" indent="0" algn="l">
              <a:lnSpc>
                <a:spcPts val="1700"/>
              </a:lnSpc>
              <a:buNone/>
            </a:pPr>
            <a:r>
              <a:rPr lang="en-US" sz="1350" dirty="0">
                <a:solidFill>
                  <a:srgbClr val="E2E6E9"/>
                </a:solidFill>
                <a:latin typeface="Merriweather" pitchFamily="34" charset="0"/>
                <a:ea typeface="Merriweather" pitchFamily="34" charset="-122"/>
                <a:cs typeface="Merriweather" pitchFamily="34" charset="-120"/>
              </a:rPr>
              <a:t>Initialize Window</a:t>
            </a:r>
            <a:endParaRPr lang="en-US" sz="1350" dirty="0"/>
          </a:p>
        </p:txBody>
      </p:sp>
      <p:sp>
        <p:nvSpPr>
          <p:cNvPr id="10" name="Text 6"/>
          <p:cNvSpPr/>
          <p:nvPr/>
        </p:nvSpPr>
        <p:spPr>
          <a:xfrm>
            <a:off x="6194108" y="3092648"/>
            <a:ext cx="7728585" cy="181808"/>
          </a:xfrm>
          <a:prstGeom prst="rect">
            <a:avLst/>
          </a:prstGeom>
          <a:noFill/>
          <a:ln/>
        </p:spPr>
        <p:txBody>
          <a:bodyPr wrap="none" lIns="0" tIns="0" rIns="0" bIns="0" rtlCol="0" anchor="t"/>
          <a:lstStyle/>
          <a:p>
            <a:pPr marL="0" indent="0" algn="l">
              <a:lnSpc>
                <a:spcPts val="1400"/>
              </a:lnSpc>
              <a:buNone/>
            </a:pPr>
            <a:r>
              <a:rPr lang="en-US" sz="1050" dirty="0">
                <a:solidFill>
                  <a:srgbClr val="E2E6E9"/>
                </a:solidFill>
                <a:highlight>
                  <a:srgbClr val="162227"/>
                </a:highlight>
                <a:latin typeface="Consolas" pitchFamily="34" charset="0"/>
                <a:ea typeface="Consolas" pitchFamily="34" charset="-122"/>
                <a:cs typeface="Consolas" pitchFamily="34" charset="-120"/>
              </a:rPr>
              <a:t>root = tk.Tk()</a:t>
            </a:r>
            <a:r>
              <a:rPr lang="en-US" sz="1050" dirty="0">
                <a:solidFill>
                  <a:srgbClr val="E2E6E9"/>
                </a:solidFill>
                <a:latin typeface="Merriweather" pitchFamily="34" charset="0"/>
                <a:ea typeface="Merriweather" pitchFamily="34" charset="-122"/>
                <a:cs typeface="Merriweather" pitchFamily="34" charset="-120"/>
              </a:rPr>
              <a:t> creates the primary application window.</a:t>
            </a:r>
            <a:endParaRPr lang="en-US" sz="1050" dirty="0"/>
          </a:p>
        </p:txBody>
      </p:sp>
      <p:sp>
        <p:nvSpPr>
          <p:cNvPr id="11" name="Shape 7"/>
          <p:cNvSpPr/>
          <p:nvPr/>
        </p:nvSpPr>
        <p:spPr>
          <a:xfrm>
            <a:off x="6040398" y="3724751"/>
            <a:ext cx="8036004" cy="951309"/>
          </a:xfrm>
          <a:prstGeom prst="roundRect">
            <a:avLst>
              <a:gd name="adj" fmla="val 7690"/>
            </a:avLst>
          </a:prstGeom>
          <a:solidFill>
            <a:srgbClr val="09151A">
              <a:alpha val="95000"/>
            </a:srgbClr>
          </a:solidFill>
          <a:ln/>
        </p:spPr>
      </p:sp>
      <p:sp>
        <p:nvSpPr>
          <p:cNvPr id="12" name="Shape 8"/>
          <p:cNvSpPr/>
          <p:nvPr/>
        </p:nvSpPr>
        <p:spPr>
          <a:xfrm>
            <a:off x="6040398" y="3709511"/>
            <a:ext cx="8036004" cy="60960"/>
          </a:xfrm>
          <a:prstGeom prst="roundRect">
            <a:avLst>
              <a:gd name="adj" fmla="val 95432"/>
            </a:avLst>
          </a:prstGeom>
          <a:solidFill>
            <a:srgbClr val="609DFF"/>
          </a:solidFill>
          <a:ln/>
        </p:spPr>
      </p:sp>
      <p:sp>
        <p:nvSpPr>
          <p:cNvPr id="13" name="Shape 9"/>
          <p:cNvSpPr/>
          <p:nvPr/>
        </p:nvSpPr>
        <p:spPr>
          <a:xfrm>
            <a:off x="9850636" y="3516987"/>
            <a:ext cx="415528" cy="415528"/>
          </a:xfrm>
          <a:prstGeom prst="roundRect">
            <a:avLst>
              <a:gd name="adj" fmla="val 220057"/>
            </a:avLst>
          </a:prstGeom>
          <a:solidFill>
            <a:srgbClr val="609DFF"/>
          </a:solidFill>
          <a:ln/>
        </p:spPr>
      </p:sp>
      <p:pic>
        <p:nvPicPr>
          <p:cNvPr id="14"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75294" y="3641527"/>
            <a:ext cx="166211" cy="166211"/>
          </a:xfrm>
          <a:prstGeom prst="rect">
            <a:avLst/>
          </a:prstGeom>
        </p:spPr>
      </p:pic>
      <p:sp>
        <p:nvSpPr>
          <p:cNvPr id="15" name="Text 10"/>
          <p:cNvSpPr/>
          <p:nvPr/>
        </p:nvSpPr>
        <p:spPr>
          <a:xfrm>
            <a:off x="6194108" y="4070985"/>
            <a:ext cx="1731407" cy="216337"/>
          </a:xfrm>
          <a:prstGeom prst="rect">
            <a:avLst/>
          </a:prstGeom>
          <a:noFill/>
          <a:ln/>
        </p:spPr>
        <p:txBody>
          <a:bodyPr wrap="none" lIns="0" tIns="0" rIns="0" bIns="0" rtlCol="0" anchor="t"/>
          <a:lstStyle/>
          <a:p>
            <a:pPr marL="0" indent="0" algn="l">
              <a:lnSpc>
                <a:spcPts val="1700"/>
              </a:lnSpc>
              <a:buNone/>
            </a:pPr>
            <a:r>
              <a:rPr lang="en-US" sz="1350" dirty="0">
                <a:solidFill>
                  <a:srgbClr val="E2E6E9"/>
                </a:solidFill>
                <a:latin typeface="Merriweather" pitchFamily="34" charset="0"/>
                <a:ea typeface="Merriweather" pitchFamily="34" charset="-122"/>
                <a:cs typeface="Merriweather" pitchFamily="34" charset="-120"/>
              </a:rPr>
              <a:t>Set Title</a:t>
            </a:r>
            <a:endParaRPr lang="en-US" sz="1350" dirty="0"/>
          </a:p>
        </p:txBody>
      </p:sp>
      <p:sp>
        <p:nvSpPr>
          <p:cNvPr id="16" name="Text 11"/>
          <p:cNvSpPr/>
          <p:nvPr/>
        </p:nvSpPr>
        <p:spPr>
          <a:xfrm>
            <a:off x="6194108" y="4340543"/>
            <a:ext cx="7728585" cy="181808"/>
          </a:xfrm>
          <a:prstGeom prst="rect">
            <a:avLst/>
          </a:prstGeom>
          <a:noFill/>
          <a:ln/>
        </p:spPr>
        <p:txBody>
          <a:bodyPr wrap="none" lIns="0" tIns="0" rIns="0" bIns="0" rtlCol="0" anchor="t"/>
          <a:lstStyle/>
          <a:p>
            <a:pPr marL="0" indent="0" algn="l">
              <a:lnSpc>
                <a:spcPts val="1400"/>
              </a:lnSpc>
              <a:buNone/>
            </a:pPr>
            <a:r>
              <a:rPr lang="en-US" sz="1050" dirty="0">
                <a:solidFill>
                  <a:srgbClr val="E2E6E9"/>
                </a:solidFill>
                <a:latin typeface="Merriweather" pitchFamily="34" charset="0"/>
                <a:ea typeface="Merriweather" pitchFamily="34" charset="-122"/>
                <a:cs typeface="Merriweather" pitchFamily="34" charset="-120"/>
              </a:rPr>
              <a:t>Assigns a descriptive title to the window for clarity.</a:t>
            </a:r>
            <a:endParaRPr lang="en-US" sz="1050" dirty="0"/>
          </a:p>
        </p:txBody>
      </p:sp>
      <p:sp>
        <p:nvSpPr>
          <p:cNvPr id="17" name="Shape 12"/>
          <p:cNvSpPr/>
          <p:nvPr/>
        </p:nvSpPr>
        <p:spPr>
          <a:xfrm>
            <a:off x="6040398" y="4972645"/>
            <a:ext cx="8036004" cy="951309"/>
          </a:xfrm>
          <a:prstGeom prst="roundRect">
            <a:avLst>
              <a:gd name="adj" fmla="val 7690"/>
            </a:avLst>
          </a:prstGeom>
          <a:solidFill>
            <a:srgbClr val="09151A">
              <a:alpha val="95000"/>
            </a:srgbClr>
          </a:solidFill>
          <a:ln/>
        </p:spPr>
      </p:sp>
      <p:sp>
        <p:nvSpPr>
          <p:cNvPr id="18" name="Shape 13"/>
          <p:cNvSpPr/>
          <p:nvPr/>
        </p:nvSpPr>
        <p:spPr>
          <a:xfrm>
            <a:off x="6040398" y="4957405"/>
            <a:ext cx="8036004" cy="60960"/>
          </a:xfrm>
          <a:prstGeom prst="roundRect">
            <a:avLst>
              <a:gd name="adj" fmla="val 95432"/>
            </a:avLst>
          </a:prstGeom>
          <a:solidFill>
            <a:srgbClr val="609DFF"/>
          </a:solidFill>
          <a:ln/>
        </p:spPr>
      </p:sp>
      <p:sp>
        <p:nvSpPr>
          <p:cNvPr id="19" name="Shape 14"/>
          <p:cNvSpPr/>
          <p:nvPr/>
        </p:nvSpPr>
        <p:spPr>
          <a:xfrm>
            <a:off x="9850636" y="4764881"/>
            <a:ext cx="415528" cy="415528"/>
          </a:xfrm>
          <a:prstGeom prst="roundRect">
            <a:avLst>
              <a:gd name="adj" fmla="val 220057"/>
            </a:avLst>
          </a:prstGeom>
          <a:solidFill>
            <a:srgbClr val="609DFF"/>
          </a:solidFill>
          <a:ln/>
        </p:spPr>
      </p:sp>
      <p:pic>
        <p:nvPicPr>
          <p:cNvPr id="2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75294" y="4889421"/>
            <a:ext cx="166211" cy="166211"/>
          </a:xfrm>
          <a:prstGeom prst="rect">
            <a:avLst/>
          </a:prstGeom>
        </p:spPr>
      </p:pic>
      <p:sp>
        <p:nvSpPr>
          <p:cNvPr id="21" name="Text 15"/>
          <p:cNvSpPr/>
          <p:nvPr/>
        </p:nvSpPr>
        <p:spPr>
          <a:xfrm>
            <a:off x="6194108" y="5318879"/>
            <a:ext cx="1731407" cy="216337"/>
          </a:xfrm>
          <a:prstGeom prst="rect">
            <a:avLst/>
          </a:prstGeom>
          <a:noFill/>
          <a:ln/>
        </p:spPr>
        <p:txBody>
          <a:bodyPr wrap="none" lIns="0" tIns="0" rIns="0" bIns="0" rtlCol="0" anchor="t"/>
          <a:lstStyle/>
          <a:p>
            <a:pPr marL="0" indent="0" algn="l">
              <a:lnSpc>
                <a:spcPts val="1700"/>
              </a:lnSpc>
              <a:buNone/>
            </a:pPr>
            <a:r>
              <a:rPr lang="en-US" sz="1350" dirty="0">
                <a:solidFill>
                  <a:srgbClr val="E2E6E9"/>
                </a:solidFill>
                <a:latin typeface="Merriweather" pitchFamily="34" charset="0"/>
                <a:ea typeface="Merriweather" pitchFamily="34" charset="-122"/>
                <a:cs typeface="Merriweather" pitchFamily="34" charset="-120"/>
              </a:rPr>
              <a:t>Define Dimensions</a:t>
            </a:r>
            <a:endParaRPr lang="en-US" sz="1350" dirty="0"/>
          </a:p>
        </p:txBody>
      </p:sp>
      <p:sp>
        <p:nvSpPr>
          <p:cNvPr id="22" name="Text 16"/>
          <p:cNvSpPr/>
          <p:nvPr/>
        </p:nvSpPr>
        <p:spPr>
          <a:xfrm>
            <a:off x="6194108" y="5588437"/>
            <a:ext cx="7728585" cy="181808"/>
          </a:xfrm>
          <a:prstGeom prst="rect">
            <a:avLst/>
          </a:prstGeom>
          <a:noFill/>
          <a:ln/>
        </p:spPr>
        <p:txBody>
          <a:bodyPr wrap="none" lIns="0" tIns="0" rIns="0" bIns="0" rtlCol="0" anchor="t"/>
          <a:lstStyle/>
          <a:p>
            <a:pPr marL="0" indent="0" algn="l">
              <a:lnSpc>
                <a:spcPts val="1400"/>
              </a:lnSpc>
              <a:buNone/>
            </a:pPr>
            <a:r>
              <a:rPr lang="en-US" sz="1050" dirty="0">
                <a:solidFill>
                  <a:srgbClr val="E2E6E9"/>
                </a:solidFill>
                <a:latin typeface="Merriweather" pitchFamily="34" charset="0"/>
                <a:ea typeface="Merriweather" pitchFamily="34" charset="-122"/>
                <a:cs typeface="Merriweather" pitchFamily="34" charset="-120"/>
              </a:rPr>
              <a:t>Specifies the initial width and height of the calculator interface.</a:t>
            </a:r>
            <a:endParaRPr lang="en-US" sz="1050" dirty="0"/>
          </a:p>
        </p:txBody>
      </p:sp>
      <p:sp>
        <p:nvSpPr>
          <p:cNvPr id="23" name="Shape 17"/>
          <p:cNvSpPr/>
          <p:nvPr/>
        </p:nvSpPr>
        <p:spPr>
          <a:xfrm>
            <a:off x="6040398" y="6220539"/>
            <a:ext cx="8036004" cy="951309"/>
          </a:xfrm>
          <a:prstGeom prst="roundRect">
            <a:avLst>
              <a:gd name="adj" fmla="val 7690"/>
            </a:avLst>
          </a:prstGeom>
          <a:solidFill>
            <a:srgbClr val="09151A">
              <a:alpha val="95000"/>
            </a:srgbClr>
          </a:solidFill>
          <a:ln/>
        </p:spPr>
      </p:sp>
      <p:sp>
        <p:nvSpPr>
          <p:cNvPr id="24" name="Shape 18"/>
          <p:cNvSpPr/>
          <p:nvPr/>
        </p:nvSpPr>
        <p:spPr>
          <a:xfrm>
            <a:off x="6040398" y="6205299"/>
            <a:ext cx="8036004" cy="60960"/>
          </a:xfrm>
          <a:prstGeom prst="roundRect">
            <a:avLst>
              <a:gd name="adj" fmla="val 95432"/>
            </a:avLst>
          </a:prstGeom>
          <a:solidFill>
            <a:srgbClr val="609DFF"/>
          </a:solidFill>
          <a:ln/>
        </p:spPr>
      </p:sp>
      <p:sp>
        <p:nvSpPr>
          <p:cNvPr id="25" name="Shape 19"/>
          <p:cNvSpPr/>
          <p:nvPr/>
        </p:nvSpPr>
        <p:spPr>
          <a:xfrm>
            <a:off x="9850636" y="6012775"/>
            <a:ext cx="415528" cy="415528"/>
          </a:xfrm>
          <a:prstGeom prst="roundRect">
            <a:avLst>
              <a:gd name="adj" fmla="val 220057"/>
            </a:avLst>
          </a:prstGeom>
          <a:solidFill>
            <a:srgbClr val="609DFF"/>
          </a:solidFill>
          <a:ln/>
        </p:spPr>
      </p:sp>
      <p:pic>
        <p:nvPicPr>
          <p:cNvPr id="26"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75294" y="6137315"/>
            <a:ext cx="166211" cy="166211"/>
          </a:xfrm>
          <a:prstGeom prst="rect">
            <a:avLst/>
          </a:prstGeom>
        </p:spPr>
      </p:pic>
      <p:sp>
        <p:nvSpPr>
          <p:cNvPr id="27" name="Text 20"/>
          <p:cNvSpPr/>
          <p:nvPr/>
        </p:nvSpPr>
        <p:spPr>
          <a:xfrm>
            <a:off x="6194108" y="6566773"/>
            <a:ext cx="1731407" cy="216337"/>
          </a:xfrm>
          <a:prstGeom prst="rect">
            <a:avLst/>
          </a:prstGeom>
          <a:noFill/>
          <a:ln/>
        </p:spPr>
        <p:txBody>
          <a:bodyPr wrap="none" lIns="0" tIns="0" rIns="0" bIns="0" rtlCol="0" anchor="t"/>
          <a:lstStyle/>
          <a:p>
            <a:pPr marL="0" indent="0" algn="l">
              <a:lnSpc>
                <a:spcPts val="1700"/>
              </a:lnSpc>
              <a:buNone/>
            </a:pPr>
            <a:r>
              <a:rPr lang="en-US" sz="1350" dirty="0">
                <a:solidFill>
                  <a:srgbClr val="E2E6E9"/>
                </a:solidFill>
                <a:latin typeface="Merriweather" pitchFamily="34" charset="0"/>
                <a:ea typeface="Merriweather" pitchFamily="34" charset="-122"/>
                <a:cs typeface="Merriweather" pitchFamily="34" charset="-120"/>
              </a:rPr>
              <a:t>Disable Resizing</a:t>
            </a:r>
            <a:endParaRPr lang="en-US" sz="1350" dirty="0"/>
          </a:p>
        </p:txBody>
      </p:sp>
      <p:sp>
        <p:nvSpPr>
          <p:cNvPr id="28" name="Text 21"/>
          <p:cNvSpPr/>
          <p:nvPr/>
        </p:nvSpPr>
        <p:spPr>
          <a:xfrm>
            <a:off x="6194108" y="6836331"/>
            <a:ext cx="7728585" cy="181808"/>
          </a:xfrm>
          <a:prstGeom prst="rect">
            <a:avLst/>
          </a:prstGeom>
          <a:noFill/>
          <a:ln/>
        </p:spPr>
        <p:txBody>
          <a:bodyPr wrap="none" lIns="0" tIns="0" rIns="0" bIns="0" rtlCol="0" anchor="t"/>
          <a:lstStyle/>
          <a:p>
            <a:pPr marL="0" indent="0" algn="l">
              <a:lnSpc>
                <a:spcPts val="1400"/>
              </a:lnSpc>
              <a:buNone/>
            </a:pPr>
            <a:r>
              <a:rPr lang="en-US" sz="1050" dirty="0">
                <a:solidFill>
                  <a:srgbClr val="E2E6E9"/>
                </a:solidFill>
                <a:latin typeface="Merriweather" pitchFamily="34" charset="0"/>
                <a:ea typeface="Merriweather" pitchFamily="34" charset="-122"/>
                <a:cs typeface="Merriweather" pitchFamily="34" charset="-120"/>
              </a:rPr>
              <a:t>Ensures a fixed window size for a polished, professional look.</a:t>
            </a:r>
            <a:endParaRPr lang="en-US" sz="1050" dirty="0"/>
          </a:p>
        </p:txBody>
      </p:sp>
      <p:sp>
        <p:nvSpPr>
          <p:cNvPr id="29" name="Rectangle 28">
            <a:extLst>
              <a:ext uri="{FF2B5EF4-FFF2-40B4-BE49-F238E27FC236}">
                <a16:creationId xmlns:a16="http://schemas.microsoft.com/office/drawing/2014/main" id="{7A847E6E-AED4-FA78-1B45-662884B29FA4}"/>
              </a:ext>
            </a:extLst>
          </p:cNvPr>
          <p:cNvSpPr/>
          <p:nvPr/>
        </p:nvSpPr>
        <p:spPr>
          <a:xfrm>
            <a:off x="12850368" y="7751326"/>
            <a:ext cx="1700784" cy="386834"/>
          </a:xfrm>
          <a:prstGeom prst="rect">
            <a:avLst/>
          </a:prstGeom>
          <a:solidFill>
            <a:srgbClr val="09151C"/>
          </a:solidFill>
          <a:ln>
            <a:solidFill>
              <a:srgbClr val="0915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145149" y="406598"/>
            <a:ext cx="8706088" cy="450771"/>
          </a:xfrm>
          <a:prstGeom prst="rect">
            <a:avLst/>
          </a:prstGeom>
          <a:noFill/>
          <a:ln/>
        </p:spPr>
        <p:txBody>
          <a:bodyPr wrap="none" lIns="0" tIns="0" rIns="0" bIns="0" rtlCol="0" anchor="t"/>
          <a:lstStyle/>
          <a:p>
            <a:pPr marL="0" indent="0" algn="l">
              <a:lnSpc>
                <a:spcPts val="3500"/>
              </a:lnSpc>
              <a:buNone/>
            </a:pPr>
            <a:r>
              <a:rPr lang="en-US" sz="2800" dirty="0">
                <a:solidFill>
                  <a:srgbClr val="F5F0F0"/>
                </a:solidFill>
                <a:latin typeface="Merriweather" pitchFamily="34" charset="0"/>
                <a:ea typeface="Merriweather" pitchFamily="34" charset="-122"/>
                <a:cs typeface="Merriweather" pitchFamily="34" charset="-120"/>
              </a:rPr>
              <a:t>Managing User Input with the Expression Variable</a:t>
            </a:r>
            <a:endParaRPr lang="en-US" sz="2800" dirty="0"/>
          </a:p>
        </p:txBody>
      </p:sp>
      <p:sp>
        <p:nvSpPr>
          <p:cNvPr id="3" name="Text 1"/>
          <p:cNvSpPr/>
          <p:nvPr/>
        </p:nvSpPr>
        <p:spPr>
          <a:xfrm>
            <a:off x="2145149" y="1050012"/>
            <a:ext cx="10340102" cy="384572"/>
          </a:xfrm>
          <a:prstGeom prst="rect">
            <a:avLst/>
          </a:prstGeom>
          <a:noFill/>
          <a:ln/>
        </p:spPr>
        <p:txBody>
          <a:bodyPr wrap="square" lIns="0" tIns="0" rIns="0" bIns="0" rtlCol="0" anchor="t"/>
          <a:lstStyle/>
          <a:p>
            <a:pPr marL="0" indent="0" algn="l">
              <a:lnSpc>
                <a:spcPts val="1500"/>
              </a:lnSpc>
              <a:buNone/>
            </a:pPr>
            <a:r>
              <a:rPr lang="en-US" sz="1100" dirty="0">
                <a:solidFill>
                  <a:srgbClr val="E2E6E9"/>
                </a:solidFill>
                <a:latin typeface="Merriweather" pitchFamily="34" charset="0"/>
                <a:ea typeface="Merriweather" pitchFamily="34" charset="-122"/>
                <a:cs typeface="Merriweather" pitchFamily="34" charset="-120"/>
              </a:rPr>
              <a:t>The </a:t>
            </a:r>
            <a:r>
              <a:rPr lang="en-US" sz="1100" dirty="0">
                <a:solidFill>
                  <a:srgbClr val="E2E6E9"/>
                </a:solidFill>
                <a:highlight>
                  <a:srgbClr val="162227"/>
                </a:highlight>
                <a:latin typeface="Consolas" pitchFamily="34" charset="0"/>
                <a:ea typeface="Consolas" pitchFamily="34" charset="-122"/>
                <a:cs typeface="Consolas" pitchFamily="34" charset="-120"/>
              </a:rPr>
              <a:t>expression</a:t>
            </a:r>
            <a:r>
              <a:rPr lang="en-US" sz="1100" dirty="0">
                <a:solidFill>
                  <a:srgbClr val="E2E6E9"/>
                </a:solidFill>
                <a:latin typeface="Merriweather" pitchFamily="34" charset="0"/>
                <a:ea typeface="Merriweather" pitchFamily="34" charset="-122"/>
                <a:cs typeface="Merriweather" pitchFamily="34" charset="-120"/>
              </a:rPr>
              <a:t> variable is crucial for our calculator, acting as its dynamic memory. It continuously stores and updates the sequence of numbers and operators entered by the user, forming the complete mathematical expression ready for evaluation.</a:t>
            </a:r>
            <a:endParaRPr lang="en-US" sz="1100" dirty="0"/>
          </a:p>
        </p:txBody>
      </p:sp>
      <p:pic>
        <p:nvPicPr>
          <p:cNvPr id="4" name="Image 0" descr="preencoded.png"/>
          <p:cNvPicPr>
            <a:picLocks noChangeAspect="1"/>
          </p:cNvPicPr>
          <p:nvPr/>
        </p:nvPicPr>
        <p:blipFill>
          <a:blip r:embed="rId3"/>
          <a:stretch>
            <a:fillRect/>
          </a:stretch>
        </p:blipFill>
        <p:spPr>
          <a:xfrm>
            <a:off x="2145149" y="1651278"/>
            <a:ext cx="6063377" cy="6063377"/>
          </a:xfrm>
          <a:prstGeom prst="rect">
            <a:avLst/>
          </a:prstGeom>
        </p:spPr>
      </p:pic>
      <p:sp>
        <p:nvSpPr>
          <p:cNvPr id="5" name="Shape 2"/>
          <p:cNvSpPr/>
          <p:nvPr/>
        </p:nvSpPr>
        <p:spPr>
          <a:xfrm>
            <a:off x="8464034" y="1542931"/>
            <a:ext cx="4132659" cy="6280071"/>
          </a:xfrm>
          <a:prstGeom prst="roundRect">
            <a:avLst>
              <a:gd name="adj" fmla="val 2513"/>
            </a:avLst>
          </a:prstGeom>
          <a:solidFill>
            <a:srgbClr val="609DFF">
              <a:alpha val="95000"/>
            </a:srgbClr>
          </a:solidFill>
          <a:ln/>
        </p:spPr>
      </p:sp>
      <p:sp>
        <p:nvSpPr>
          <p:cNvPr id="8" name="Shape 5"/>
          <p:cNvSpPr/>
          <p:nvPr/>
        </p:nvSpPr>
        <p:spPr>
          <a:xfrm>
            <a:off x="8626673" y="2556362"/>
            <a:ext cx="3858578" cy="408503"/>
          </a:xfrm>
          <a:prstGeom prst="roundRect">
            <a:avLst>
              <a:gd name="adj" fmla="val 5296"/>
            </a:avLst>
          </a:prstGeom>
          <a:solidFill>
            <a:srgbClr val="5390F2"/>
          </a:solidFill>
          <a:ln/>
        </p:spPr>
        <p:txBody>
          <a:bodyPr/>
          <a:lstStyle/>
          <a:p>
            <a:endParaRPr lang="en-IN" dirty="0"/>
          </a:p>
        </p:txBody>
      </p:sp>
      <p:sp>
        <p:nvSpPr>
          <p:cNvPr id="9" name="Text 6"/>
          <p:cNvSpPr/>
          <p:nvPr/>
        </p:nvSpPr>
        <p:spPr>
          <a:xfrm>
            <a:off x="8854226" y="2642283"/>
            <a:ext cx="3570208" cy="192286"/>
          </a:xfrm>
          <a:prstGeom prst="rect">
            <a:avLst/>
          </a:prstGeom>
          <a:noFill/>
          <a:ln/>
        </p:spPr>
        <p:txBody>
          <a:bodyPr wrap="none" lIns="0" tIns="0" rIns="0" bIns="0" rtlCol="0" anchor="t"/>
          <a:lstStyle/>
          <a:p>
            <a:pPr marL="0" indent="0" algn="l">
              <a:lnSpc>
                <a:spcPts val="1500"/>
              </a:lnSpc>
              <a:buNone/>
            </a:pPr>
            <a:r>
              <a:rPr lang="en-US" sz="2000" dirty="0">
                <a:solidFill>
                  <a:srgbClr val="000000"/>
                </a:solidFill>
                <a:highlight>
                  <a:srgbClr val="5390F2"/>
                </a:highlight>
                <a:latin typeface="Consolas" pitchFamily="34" charset="0"/>
                <a:ea typeface="Consolas" pitchFamily="34" charset="-122"/>
                <a:cs typeface="Consolas" pitchFamily="34" charset="-120"/>
              </a:rPr>
              <a:t>expression = ''</a:t>
            </a:r>
            <a:endParaRPr lang="en-US" sz="2000" dirty="0"/>
          </a:p>
        </p:txBody>
      </p:sp>
      <p:sp>
        <p:nvSpPr>
          <p:cNvPr id="10" name="Text 7"/>
          <p:cNvSpPr/>
          <p:nvPr/>
        </p:nvSpPr>
        <p:spPr>
          <a:xfrm>
            <a:off x="8727400" y="3119406"/>
            <a:ext cx="1802963" cy="225266"/>
          </a:xfrm>
          <a:prstGeom prst="rect">
            <a:avLst/>
          </a:prstGeom>
          <a:noFill/>
          <a:ln/>
        </p:spPr>
        <p:txBody>
          <a:bodyPr wrap="none" lIns="0" tIns="0" rIns="0" bIns="0" rtlCol="0" anchor="t"/>
          <a:lstStyle/>
          <a:p>
            <a:pPr marL="0" indent="0" algn="l">
              <a:lnSpc>
                <a:spcPts val="1750"/>
              </a:lnSpc>
              <a:buNone/>
            </a:pPr>
            <a:r>
              <a:rPr lang="en-US" dirty="0">
                <a:solidFill>
                  <a:srgbClr val="000000"/>
                </a:solidFill>
                <a:latin typeface="Merriweather" pitchFamily="34" charset="0"/>
                <a:ea typeface="Merriweather" pitchFamily="34" charset="-122"/>
                <a:cs typeface="Merriweather" pitchFamily="34" charset="-120"/>
              </a:rPr>
              <a:t>Functionality</a:t>
            </a:r>
            <a:endParaRPr lang="en-US" sz="1400" dirty="0"/>
          </a:p>
        </p:txBody>
      </p:sp>
      <p:sp>
        <p:nvSpPr>
          <p:cNvPr id="11" name="Text 8"/>
          <p:cNvSpPr/>
          <p:nvPr/>
        </p:nvSpPr>
        <p:spPr>
          <a:xfrm>
            <a:off x="8615363" y="3755369"/>
            <a:ext cx="3844290" cy="870228"/>
          </a:xfrm>
          <a:prstGeom prst="rect">
            <a:avLst/>
          </a:prstGeom>
          <a:noFill/>
          <a:ln/>
        </p:spPr>
        <p:txBody>
          <a:bodyPr wrap="square" lIns="0" tIns="0" rIns="0" bIns="0" rtlCol="0" anchor="t"/>
          <a:lstStyle/>
          <a:p>
            <a:pPr marL="342900" indent="-342900" algn="l">
              <a:lnSpc>
                <a:spcPts val="1500"/>
              </a:lnSpc>
              <a:buSzPct val="100000"/>
              <a:buChar char="•"/>
            </a:pPr>
            <a:r>
              <a:rPr lang="en-US" sz="1600" dirty="0">
                <a:solidFill>
                  <a:srgbClr val="000000"/>
                </a:solidFill>
                <a:latin typeface="Merriweather" pitchFamily="34" charset="0"/>
                <a:ea typeface="Merriweather" pitchFamily="34" charset="-122"/>
                <a:cs typeface="Merriweather" pitchFamily="34" charset="-120"/>
              </a:rPr>
              <a:t>Stores all user-entered numbers and operators.</a:t>
            </a:r>
            <a:endParaRPr lang="en-US" sz="1600" dirty="0"/>
          </a:p>
          <a:p>
            <a:pPr marL="342900" indent="-342900" algn="l">
              <a:lnSpc>
                <a:spcPts val="1500"/>
              </a:lnSpc>
              <a:buSzPct val="100000"/>
              <a:buChar char="•"/>
            </a:pPr>
            <a:r>
              <a:rPr lang="en-US" sz="1600" dirty="0">
                <a:solidFill>
                  <a:srgbClr val="000000"/>
                </a:solidFill>
                <a:latin typeface="Merriweather" pitchFamily="34" charset="0"/>
                <a:ea typeface="Merriweather" pitchFamily="34" charset="-122"/>
                <a:cs typeface="Merriweather" pitchFamily="34" charset="-120"/>
              </a:rPr>
              <a:t>Acts as the calculator's internal memory.</a:t>
            </a:r>
            <a:endParaRPr lang="en-US" sz="1600" dirty="0"/>
          </a:p>
          <a:p>
            <a:pPr marL="342900" indent="-342900" algn="l">
              <a:lnSpc>
                <a:spcPts val="1500"/>
              </a:lnSpc>
              <a:buSzPct val="100000"/>
              <a:buChar char="•"/>
            </a:pPr>
            <a:r>
              <a:rPr lang="en-US" sz="1600" dirty="0">
                <a:solidFill>
                  <a:srgbClr val="000000"/>
                </a:solidFill>
                <a:latin typeface="Merriweather" pitchFamily="34" charset="0"/>
                <a:ea typeface="Merriweather" pitchFamily="34" charset="-122"/>
                <a:cs typeface="Merriweather" pitchFamily="34" charset="-120"/>
              </a:rPr>
              <a:t>Updates dynamically with each button press.</a:t>
            </a:r>
            <a:endParaRPr lang="en-US" sz="1600" dirty="0"/>
          </a:p>
          <a:p>
            <a:pPr marL="342900" indent="-342900" algn="l">
              <a:lnSpc>
                <a:spcPts val="1500"/>
              </a:lnSpc>
              <a:buSzPct val="100000"/>
              <a:buChar char="•"/>
            </a:pPr>
            <a:r>
              <a:rPr lang="en-US" sz="1600" dirty="0">
                <a:solidFill>
                  <a:srgbClr val="000000"/>
                </a:solidFill>
                <a:latin typeface="Merriweather" pitchFamily="34" charset="0"/>
                <a:ea typeface="Merriweather" pitchFamily="34" charset="-122"/>
                <a:cs typeface="Merriweather" pitchFamily="34" charset="-120"/>
              </a:rPr>
              <a:t>Prepares the full expression for calculation.</a:t>
            </a:r>
            <a:endParaRPr lang="en-US" sz="1600" dirty="0"/>
          </a:p>
        </p:txBody>
      </p:sp>
      <p:sp>
        <p:nvSpPr>
          <p:cNvPr id="12" name="Rectangle 11">
            <a:extLst>
              <a:ext uri="{FF2B5EF4-FFF2-40B4-BE49-F238E27FC236}">
                <a16:creationId xmlns:a16="http://schemas.microsoft.com/office/drawing/2014/main" id="{0029DD07-7D17-26BC-F15B-701365A15AB6}"/>
              </a:ext>
            </a:extLst>
          </p:cNvPr>
          <p:cNvSpPr/>
          <p:nvPr/>
        </p:nvSpPr>
        <p:spPr>
          <a:xfrm>
            <a:off x="12850368" y="7751326"/>
            <a:ext cx="1700784" cy="386834"/>
          </a:xfrm>
          <a:prstGeom prst="rect">
            <a:avLst/>
          </a:prstGeom>
          <a:solidFill>
            <a:srgbClr val="09151C"/>
          </a:solidFill>
          <a:ln>
            <a:solidFill>
              <a:srgbClr val="0915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hape 4"/>
          <p:cNvSpPr/>
          <p:nvPr/>
        </p:nvSpPr>
        <p:spPr>
          <a:xfrm>
            <a:off x="8608218" y="1986568"/>
            <a:ext cx="3844290" cy="408503"/>
          </a:xfrm>
          <a:prstGeom prst="roundRect">
            <a:avLst>
              <a:gd name="adj" fmla="val 14830"/>
            </a:avLst>
          </a:prstGeom>
          <a:solidFill>
            <a:srgbClr val="5390F2"/>
          </a:solidFill>
          <a:ln/>
        </p:spPr>
      </p:sp>
      <p:sp>
        <p:nvSpPr>
          <p:cNvPr id="6" name="Text 3"/>
          <p:cNvSpPr/>
          <p:nvPr/>
        </p:nvSpPr>
        <p:spPr>
          <a:xfrm>
            <a:off x="8752999" y="2094507"/>
            <a:ext cx="1802963" cy="225266"/>
          </a:xfrm>
          <a:prstGeom prst="rect">
            <a:avLst/>
          </a:prstGeom>
          <a:noFill/>
          <a:ln/>
        </p:spPr>
        <p:txBody>
          <a:bodyPr wrap="none" lIns="0" tIns="0" rIns="0" bIns="0" rtlCol="0" anchor="t"/>
          <a:lstStyle/>
          <a:p>
            <a:pPr marL="0" indent="0" algn="l">
              <a:lnSpc>
                <a:spcPts val="1750"/>
              </a:lnSpc>
              <a:buNone/>
            </a:pPr>
            <a:r>
              <a:rPr lang="en-US" sz="2800" dirty="0">
                <a:solidFill>
                  <a:srgbClr val="000000"/>
                </a:solidFill>
                <a:latin typeface="Merriweather" pitchFamily="34" charset="0"/>
                <a:ea typeface="Merriweather" pitchFamily="34" charset="-122"/>
                <a:cs typeface="Merriweather" pitchFamily="34" charset="-120"/>
              </a:rPr>
              <a:t>Code Snippet</a:t>
            </a:r>
            <a:endParaRPr lang="en-US"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E0B3AEF-988E-834D-85DC-2F0F7C920227}"/>
              </a:ext>
            </a:extLst>
          </p:cNvPr>
          <p:cNvSpPr/>
          <p:nvPr/>
        </p:nvSpPr>
        <p:spPr>
          <a:xfrm>
            <a:off x="12850368" y="7751326"/>
            <a:ext cx="1700784" cy="386834"/>
          </a:xfrm>
          <a:prstGeom prst="rect">
            <a:avLst/>
          </a:prstGeom>
          <a:solidFill>
            <a:srgbClr val="09151C"/>
          </a:solidFill>
          <a:ln>
            <a:solidFill>
              <a:srgbClr val="0915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Image 0" descr="preencoded.png"/>
          <p:cNvPicPr>
            <a:picLocks noChangeAspect="1"/>
          </p:cNvPicPr>
          <p:nvPr/>
        </p:nvPicPr>
        <p:blipFill>
          <a:blip r:embed="rId3"/>
          <a:stretch>
            <a:fillRect/>
          </a:stretch>
        </p:blipFill>
        <p:spPr>
          <a:xfrm>
            <a:off x="9278608" y="36790"/>
            <a:ext cx="5486400" cy="8229600"/>
          </a:xfrm>
          <a:prstGeom prst="rect">
            <a:avLst/>
          </a:prstGeom>
        </p:spPr>
      </p:pic>
      <p:sp>
        <p:nvSpPr>
          <p:cNvPr id="3" name="Text 0"/>
          <p:cNvSpPr/>
          <p:nvPr/>
        </p:nvSpPr>
        <p:spPr>
          <a:xfrm>
            <a:off x="788670" y="705207"/>
            <a:ext cx="7566660" cy="1262777"/>
          </a:xfrm>
          <a:prstGeom prst="rect">
            <a:avLst/>
          </a:prstGeom>
          <a:noFill/>
          <a:ln/>
        </p:spPr>
        <p:txBody>
          <a:bodyPr wrap="square" lIns="0" tIns="0" rIns="0" bIns="0" rtlCol="0" anchor="t"/>
          <a:lstStyle/>
          <a:p>
            <a:pPr marL="0" indent="0" algn="l">
              <a:lnSpc>
                <a:spcPts val="4850"/>
              </a:lnSpc>
              <a:buNone/>
            </a:pPr>
            <a:r>
              <a:rPr lang="en-US" sz="3850" dirty="0">
                <a:solidFill>
                  <a:srgbClr val="F5F0F0"/>
                </a:solidFill>
                <a:latin typeface="Merriweather" pitchFamily="34" charset="0"/>
                <a:ea typeface="Merriweather" pitchFamily="34" charset="-122"/>
                <a:cs typeface="Merriweather" pitchFamily="34" charset="-120"/>
              </a:rPr>
              <a:t>Core Functions: </a:t>
            </a:r>
            <a:r>
              <a:rPr lang="en-US" sz="3850" dirty="0">
                <a:solidFill>
                  <a:srgbClr val="E2E6E9"/>
                </a:solidFill>
                <a:highlight>
                  <a:srgbClr val="162227"/>
                </a:highlight>
                <a:latin typeface="Consolas" pitchFamily="34" charset="0"/>
                <a:ea typeface="Consolas" pitchFamily="34" charset="-122"/>
                <a:cs typeface="Consolas" pitchFamily="34" charset="-120"/>
              </a:rPr>
              <a:t>press()</a:t>
            </a:r>
            <a:r>
              <a:rPr lang="en-US" sz="3850" dirty="0">
                <a:solidFill>
                  <a:srgbClr val="F5F0F0"/>
                </a:solidFill>
                <a:latin typeface="Merriweather" pitchFamily="34" charset="0"/>
                <a:ea typeface="Merriweather" pitchFamily="34" charset="-122"/>
                <a:cs typeface="Merriweather" pitchFamily="34" charset="-120"/>
              </a:rPr>
              <a:t> and </a:t>
            </a:r>
            <a:r>
              <a:rPr lang="en-US" sz="3850" dirty="0">
                <a:solidFill>
                  <a:srgbClr val="E2E6E9"/>
                </a:solidFill>
                <a:highlight>
                  <a:srgbClr val="162227"/>
                </a:highlight>
                <a:latin typeface="Consolas" pitchFamily="34" charset="0"/>
                <a:ea typeface="Consolas" pitchFamily="34" charset="-122"/>
                <a:cs typeface="Consolas" pitchFamily="34" charset="-120"/>
              </a:rPr>
              <a:t>clear()</a:t>
            </a:r>
            <a:endParaRPr lang="en-US" sz="3850" dirty="0"/>
          </a:p>
        </p:txBody>
      </p:sp>
      <p:sp>
        <p:nvSpPr>
          <p:cNvPr id="4" name="Text 1"/>
          <p:cNvSpPr/>
          <p:nvPr/>
        </p:nvSpPr>
        <p:spPr>
          <a:xfrm>
            <a:off x="788670" y="2237899"/>
            <a:ext cx="7566660" cy="1523762"/>
          </a:xfrm>
          <a:prstGeom prst="rect">
            <a:avLst/>
          </a:prstGeom>
          <a:noFill/>
          <a:ln/>
        </p:spPr>
        <p:txBody>
          <a:bodyPr wrap="square" lIns="0" tIns="0" rIns="0" bIns="0" rtlCol="0" anchor="t"/>
          <a:lstStyle/>
          <a:p>
            <a:pPr marL="0" indent="0" algn="l">
              <a:lnSpc>
                <a:spcPts val="2350"/>
              </a:lnSpc>
              <a:buNone/>
            </a:pPr>
            <a:r>
              <a:rPr lang="en-US" sz="1550" dirty="0">
                <a:solidFill>
                  <a:srgbClr val="E2E6E9"/>
                </a:solidFill>
                <a:latin typeface="Merriweather" pitchFamily="34" charset="0"/>
                <a:ea typeface="Merriweather" pitchFamily="34" charset="-122"/>
                <a:cs typeface="Merriweather" pitchFamily="34" charset="-120"/>
              </a:rPr>
              <a:t>These two functions are fundamental to the calculator's interactivity. The </a:t>
            </a:r>
            <a:r>
              <a:rPr lang="en-US" sz="1550" dirty="0">
                <a:solidFill>
                  <a:srgbClr val="E2E6E9"/>
                </a:solidFill>
                <a:highlight>
                  <a:srgbClr val="162227"/>
                </a:highlight>
                <a:latin typeface="Consolas" pitchFamily="34" charset="0"/>
                <a:ea typeface="Consolas" pitchFamily="34" charset="-122"/>
                <a:cs typeface="Consolas" pitchFamily="34" charset="-120"/>
              </a:rPr>
              <a:t>press()</a:t>
            </a:r>
            <a:r>
              <a:rPr lang="en-US" sz="1550" dirty="0">
                <a:solidFill>
                  <a:srgbClr val="E2E6E9"/>
                </a:solidFill>
                <a:latin typeface="Merriweather" pitchFamily="34" charset="0"/>
                <a:ea typeface="Merriweather" pitchFamily="34" charset="-122"/>
                <a:cs typeface="Merriweather" pitchFamily="34" charset="-120"/>
              </a:rPr>
              <a:t> function handles every button click, appending the corresponding value to the </a:t>
            </a:r>
            <a:r>
              <a:rPr lang="en-US" sz="1550" dirty="0">
                <a:solidFill>
                  <a:srgbClr val="E2E6E9"/>
                </a:solidFill>
                <a:highlight>
                  <a:srgbClr val="162227"/>
                </a:highlight>
                <a:latin typeface="Consolas" pitchFamily="34" charset="0"/>
                <a:ea typeface="Consolas" pitchFamily="34" charset="-122"/>
                <a:cs typeface="Consolas" pitchFamily="34" charset="-120"/>
              </a:rPr>
              <a:t>expression</a:t>
            </a:r>
            <a:r>
              <a:rPr lang="en-US" sz="1550" dirty="0">
                <a:solidFill>
                  <a:srgbClr val="E2E6E9"/>
                </a:solidFill>
                <a:latin typeface="Merriweather" pitchFamily="34" charset="0"/>
                <a:ea typeface="Merriweather" pitchFamily="34" charset="-122"/>
                <a:cs typeface="Merriweather" pitchFamily="34" charset="-120"/>
              </a:rPr>
              <a:t> and updating the display. The </a:t>
            </a:r>
            <a:r>
              <a:rPr lang="en-US" sz="1550" dirty="0">
                <a:solidFill>
                  <a:srgbClr val="E2E6E9"/>
                </a:solidFill>
                <a:highlight>
                  <a:srgbClr val="162227"/>
                </a:highlight>
                <a:latin typeface="Consolas" pitchFamily="34" charset="0"/>
                <a:ea typeface="Consolas" pitchFamily="34" charset="-122"/>
                <a:cs typeface="Consolas" pitchFamily="34" charset="-120"/>
              </a:rPr>
              <a:t>clear()</a:t>
            </a:r>
            <a:r>
              <a:rPr lang="en-US" sz="1550" dirty="0">
                <a:solidFill>
                  <a:srgbClr val="E2E6E9"/>
                </a:solidFill>
                <a:latin typeface="Merriweather" pitchFamily="34" charset="0"/>
                <a:ea typeface="Merriweather" pitchFamily="34" charset="-122"/>
                <a:cs typeface="Merriweather" pitchFamily="34" charset="-120"/>
              </a:rPr>
              <a:t> function provides a quick way to reset the calculator, erasing the current expression and clearing the screen.</a:t>
            </a:r>
            <a:endParaRPr lang="en-US" sz="1550" dirty="0"/>
          </a:p>
        </p:txBody>
      </p:sp>
      <p:sp>
        <p:nvSpPr>
          <p:cNvPr id="5" name="Shape 2"/>
          <p:cNvSpPr/>
          <p:nvPr/>
        </p:nvSpPr>
        <p:spPr>
          <a:xfrm>
            <a:off x="788670" y="3964067"/>
            <a:ext cx="7566660" cy="3560207"/>
          </a:xfrm>
          <a:prstGeom prst="roundRect">
            <a:avLst>
              <a:gd name="adj" fmla="val 2326"/>
            </a:avLst>
          </a:prstGeom>
          <a:solidFill>
            <a:srgbClr val="003180"/>
          </a:solidFill>
          <a:ln w="7620">
            <a:solidFill>
              <a:srgbClr val="194A99"/>
            </a:solidFill>
            <a:prstDash val="solid"/>
          </a:ln>
        </p:spPr>
      </p:sp>
      <p:sp>
        <p:nvSpPr>
          <p:cNvPr id="6" name="Shape 3"/>
          <p:cNvSpPr/>
          <p:nvPr/>
        </p:nvSpPr>
        <p:spPr>
          <a:xfrm>
            <a:off x="796290" y="3971687"/>
            <a:ext cx="7551420" cy="1772483"/>
          </a:xfrm>
          <a:prstGeom prst="roundRect">
            <a:avLst>
              <a:gd name="adj" fmla="val 4672"/>
            </a:avLst>
          </a:prstGeom>
          <a:solidFill>
            <a:srgbClr val="003180"/>
          </a:solidFill>
          <a:ln/>
        </p:spPr>
      </p:sp>
      <p:sp>
        <p:nvSpPr>
          <p:cNvPr id="7" name="Text 4"/>
          <p:cNvSpPr/>
          <p:nvPr/>
        </p:nvSpPr>
        <p:spPr>
          <a:xfrm>
            <a:off x="976193" y="4151590"/>
            <a:ext cx="2464594" cy="323255"/>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highlight>
                  <a:srgbClr val="162227"/>
                </a:highlight>
                <a:latin typeface="Consolas" pitchFamily="34" charset="0"/>
                <a:ea typeface="Consolas" pitchFamily="34" charset="-122"/>
                <a:cs typeface="Consolas" pitchFamily="34" charset="-120"/>
              </a:rPr>
              <a:t>press()</a:t>
            </a:r>
            <a:r>
              <a:rPr lang="en-US" sz="1900" dirty="0">
                <a:solidFill>
                  <a:srgbClr val="E2E6E9"/>
                </a:solidFill>
                <a:latin typeface="Merriweather" pitchFamily="34" charset="0"/>
                <a:ea typeface="Merriweather" pitchFamily="34" charset="-122"/>
                <a:cs typeface="Merriweather" pitchFamily="34" charset="-120"/>
              </a:rPr>
              <a:t> Function</a:t>
            </a:r>
            <a:endParaRPr lang="en-US" sz="1900" dirty="0"/>
          </a:p>
        </p:txBody>
      </p:sp>
      <p:sp>
        <p:nvSpPr>
          <p:cNvPr id="8" name="Text 5"/>
          <p:cNvSpPr/>
          <p:nvPr/>
        </p:nvSpPr>
        <p:spPr>
          <a:xfrm>
            <a:off x="976193" y="4582835"/>
            <a:ext cx="7191613" cy="301704"/>
          </a:xfrm>
          <a:prstGeom prst="rect">
            <a:avLst/>
          </a:prstGeom>
          <a:noFill/>
          <a:ln/>
        </p:spPr>
        <p:txBody>
          <a:bodyPr wrap="none" lIns="0" tIns="0" rIns="0" bIns="0" rtlCol="0" anchor="t"/>
          <a:lstStyle/>
          <a:p>
            <a:pPr marL="0" indent="0" algn="l">
              <a:lnSpc>
                <a:spcPts val="2350"/>
              </a:lnSpc>
              <a:buNone/>
            </a:pPr>
            <a:r>
              <a:rPr lang="en-US" sz="1550" dirty="0">
                <a:solidFill>
                  <a:srgbClr val="E2E6E9"/>
                </a:solidFill>
                <a:latin typeface="Merriweather" pitchFamily="34" charset="0"/>
                <a:ea typeface="Merriweather" pitchFamily="34" charset="-122"/>
                <a:cs typeface="Merriweather" pitchFamily="34" charset="-120"/>
              </a:rPr>
              <a:t>Adds the pressed button's value to the current expression.</a:t>
            </a:r>
            <a:endParaRPr lang="en-US" sz="1550" dirty="0"/>
          </a:p>
        </p:txBody>
      </p:sp>
      <p:sp>
        <p:nvSpPr>
          <p:cNvPr id="9" name="Text 6"/>
          <p:cNvSpPr/>
          <p:nvPr/>
        </p:nvSpPr>
        <p:spPr>
          <a:xfrm>
            <a:off x="976193" y="4992529"/>
            <a:ext cx="7191613" cy="301704"/>
          </a:xfrm>
          <a:prstGeom prst="rect">
            <a:avLst/>
          </a:prstGeom>
          <a:noFill/>
          <a:ln/>
        </p:spPr>
        <p:txBody>
          <a:bodyPr wrap="none" lIns="0" tIns="0" rIns="0" bIns="0" rtlCol="0" anchor="t"/>
          <a:lstStyle/>
          <a:p>
            <a:pPr marL="0" indent="0" algn="l">
              <a:lnSpc>
                <a:spcPts val="2350"/>
              </a:lnSpc>
              <a:buNone/>
            </a:pPr>
            <a:r>
              <a:rPr lang="en-US" sz="1550" dirty="0">
                <a:solidFill>
                  <a:srgbClr val="E2E6E9"/>
                </a:solidFill>
                <a:latin typeface="Merriweather" pitchFamily="34" charset="0"/>
                <a:ea typeface="Merriweather" pitchFamily="34" charset="-122"/>
                <a:cs typeface="Merriweather" pitchFamily="34" charset="-120"/>
              </a:rPr>
              <a:t>Dynamically updates the calculator's display screen.</a:t>
            </a:r>
            <a:endParaRPr lang="en-US" sz="1550" dirty="0"/>
          </a:p>
        </p:txBody>
      </p:sp>
      <p:sp>
        <p:nvSpPr>
          <p:cNvPr id="10" name="Shape 7"/>
          <p:cNvSpPr/>
          <p:nvPr/>
        </p:nvSpPr>
        <p:spPr>
          <a:xfrm>
            <a:off x="796290" y="5744170"/>
            <a:ext cx="7551420" cy="1772483"/>
          </a:xfrm>
          <a:prstGeom prst="rect">
            <a:avLst/>
          </a:prstGeom>
          <a:solidFill>
            <a:srgbClr val="003180"/>
          </a:solidFill>
          <a:ln/>
        </p:spPr>
      </p:sp>
      <p:sp>
        <p:nvSpPr>
          <p:cNvPr id="11" name="Shape 8"/>
          <p:cNvSpPr/>
          <p:nvPr/>
        </p:nvSpPr>
        <p:spPr>
          <a:xfrm>
            <a:off x="796290" y="5744170"/>
            <a:ext cx="7551420" cy="22860"/>
          </a:xfrm>
          <a:prstGeom prst="roundRect">
            <a:avLst>
              <a:gd name="adj" fmla="val 362261"/>
            </a:avLst>
          </a:prstGeom>
          <a:solidFill>
            <a:srgbClr val="194A99"/>
          </a:solidFill>
          <a:ln/>
        </p:spPr>
      </p:sp>
      <p:sp>
        <p:nvSpPr>
          <p:cNvPr id="12" name="Shape 9"/>
          <p:cNvSpPr/>
          <p:nvPr/>
        </p:nvSpPr>
        <p:spPr>
          <a:xfrm>
            <a:off x="4325422" y="5509141"/>
            <a:ext cx="492919" cy="492919"/>
          </a:xfrm>
          <a:prstGeom prst="roundRect">
            <a:avLst>
              <a:gd name="adj" fmla="val 16800"/>
            </a:avLst>
          </a:prstGeom>
          <a:solidFill>
            <a:srgbClr val="09151A">
              <a:alpha val="95000"/>
            </a:srgbClr>
          </a:solidFill>
          <a:ln w="22860">
            <a:solidFill>
              <a:srgbClr val="194A99"/>
            </a:solidFill>
            <a:prstDash val="solid"/>
          </a:ln>
        </p:spPr>
      </p:sp>
      <p:pic>
        <p:nvPicPr>
          <p:cNvPr id="13"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48651" y="5632252"/>
            <a:ext cx="246459" cy="246459"/>
          </a:xfrm>
          <a:prstGeom prst="rect">
            <a:avLst/>
          </a:prstGeom>
        </p:spPr>
      </p:pic>
      <p:sp>
        <p:nvSpPr>
          <p:cNvPr id="14" name="Text 10"/>
          <p:cNvSpPr/>
          <p:nvPr/>
        </p:nvSpPr>
        <p:spPr>
          <a:xfrm>
            <a:off x="976193" y="6194108"/>
            <a:ext cx="2464594" cy="323255"/>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highlight>
                  <a:srgbClr val="162227"/>
                </a:highlight>
                <a:latin typeface="Consolas" pitchFamily="34" charset="0"/>
                <a:ea typeface="Consolas" pitchFamily="34" charset="-122"/>
                <a:cs typeface="Consolas" pitchFamily="34" charset="-120"/>
              </a:rPr>
              <a:t>clear()</a:t>
            </a:r>
            <a:r>
              <a:rPr lang="en-US" sz="1900" dirty="0">
                <a:solidFill>
                  <a:srgbClr val="E2E6E9"/>
                </a:solidFill>
                <a:latin typeface="Merriweather" pitchFamily="34" charset="0"/>
                <a:ea typeface="Merriweather" pitchFamily="34" charset="-122"/>
                <a:cs typeface="Merriweather" pitchFamily="34" charset="-120"/>
              </a:rPr>
              <a:t> Function</a:t>
            </a:r>
            <a:endParaRPr lang="en-US" sz="1900" dirty="0"/>
          </a:p>
        </p:txBody>
      </p:sp>
      <p:sp>
        <p:nvSpPr>
          <p:cNvPr id="15" name="Text 11"/>
          <p:cNvSpPr/>
          <p:nvPr/>
        </p:nvSpPr>
        <p:spPr>
          <a:xfrm>
            <a:off x="976193" y="6625352"/>
            <a:ext cx="7191613" cy="301704"/>
          </a:xfrm>
          <a:prstGeom prst="rect">
            <a:avLst/>
          </a:prstGeom>
          <a:noFill/>
          <a:ln/>
        </p:spPr>
        <p:txBody>
          <a:bodyPr wrap="none" lIns="0" tIns="0" rIns="0" bIns="0" rtlCol="0" anchor="t"/>
          <a:lstStyle/>
          <a:p>
            <a:pPr marL="0" indent="0" algn="l">
              <a:lnSpc>
                <a:spcPts val="2350"/>
              </a:lnSpc>
              <a:buNone/>
            </a:pPr>
            <a:r>
              <a:rPr lang="en-US" sz="1550" dirty="0">
                <a:solidFill>
                  <a:srgbClr val="E2E6E9"/>
                </a:solidFill>
                <a:latin typeface="Merriweather" pitchFamily="34" charset="0"/>
                <a:ea typeface="Merriweather" pitchFamily="34" charset="-122"/>
                <a:cs typeface="Merriweather" pitchFamily="34" charset="-120"/>
              </a:rPr>
              <a:t>Resets the entire expression to an empty string.</a:t>
            </a:r>
            <a:endParaRPr lang="en-US" sz="1550" dirty="0"/>
          </a:p>
        </p:txBody>
      </p:sp>
      <p:sp>
        <p:nvSpPr>
          <p:cNvPr id="16" name="Text 12"/>
          <p:cNvSpPr/>
          <p:nvPr/>
        </p:nvSpPr>
        <p:spPr>
          <a:xfrm>
            <a:off x="976193" y="7035046"/>
            <a:ext cx="7191613" cy="301704"/>
          </a:xfrm>
          <a:prstGeom prst="rect">
            <a:avLst/>
          </a:prstGeom>
          <a:noFill/>
          <a:ln/>
        </p:spPr>
        <p:txBody>
          <a:bodyPr wrap="none" lIns="0" tIns="0" rIns="0" bIns="0" rtlCol="0" anchor="t"/>
          <a:lstStyle/>
          <a:p>
            <a:pPr marL="0" indent="0" algn="l">
              <a:lnSpc>
                <a:spcPts val="2350"/>
              </a:lnSpc>
              <a:buNone/>
            </a:pPr>
            <a:r>
              <a:rPr lang="en-US" sz="1550" dirty="0">
                <a:solidFill>
                  <a:srgbClr val="E2E6E9"/>
                </a:solidFill>
                <a:latin typeface="Merriweather" pitchFamily="34" charset="0"/>
                <a:ea typeface="Merriweather" pitchFamily="34" charset="-122"/>
                <a:cs typeface="Merriweather" pitchFamily="34" charset="-120"/>
              </a:rPr>
              <a:t>Clears all content from the calculator's display.</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614368" y="458391"/>
            <a:ext cx="9031843" cy="512326"/>
          </a:xfrm>
          <a:prstGeom prst="rect">
            <a:avLst/>
          </a:prstGeom>
          <a:noFill/>
          <a:ln/>
        </p:spPr>
        <p:txBody>
          <a:bodyPr wrap="none" lIns="0" tIns="0" rIns="0" bIns="0" rtlCol="0" anchor="t"/>
          <a:lstStyle/>
          <a:p>
            <a:pPr marL="0" indent="0" algn="l">
              <a:lnSpc>
                <a:spcPts val="3900"/>
              </a:lnSpc>
              <a:buNone/>
            </a:pPr>
            <a:r>
              <a:rPr lang="en-US" sz="3100" dirty="0">
                <a:solidFill>
                  <a:srgbClr val="F5F0F0"/>
                </a:solidFill>
                <a:latin typeface="Merriweather" pitchFamily="34" charset="0"/>
                <a:ea typeface="Merriweather" pitchFamily="34" charset="-122"/>
                <a:cs typeface="Merriweather" pitchFamily="34" charset="-120"/>
              </a:rPr>
              <a:t>The </a:t>
            </a:r>
            <a:r>
              <a:rPr lang="en-US" sz="3100" dirty="0">
                <a:solidFill>
                  <a:srgbClr val="E2E6E9"/>
                </a:solidFill>
                <a:highlight>
                  <a:srgbClr val="162227"/>
                </a:highlight>
                <a:latin typeface="Consolas" pitchFamily="34" charset="0"/>
                <a:ea typeface="Consolas" pitchFamily="34" charset="-122"/>
                <a:cs typeface="Consolas" pitchFamily="34" charset="-120"/>
              </a:rPr>
              <a:t>equal()</a:t>
            </a:r>
            <a:r>
              <a:rPr lang="en-US" sz="3100" dirty="0">
                <a:solidFill>
                  <a:srgbClr val="F5F0F0"/>
                </a:solidFill>
                <a:latin typeface="Merriweather" pitchFamily="34" charset="0"/>
                <a:ea typeface="Merriweather" pitchFamily="34" charset="-122"/>
                <a:cs typeface="Merriweather" pitchFamily="34" charset="-120"/>
              </a:rPr>
              <a:t> Function: Calculating Results Safely</a:t>
            </a:r>
            <a:endParaRPr lang="en-US" sz="3100" dirty="0"/>
          </a:p>
        </p:txBody>
      </p:sp>
      <p:sp>
        <p:nvSpPr>
          <p:cNvPr id="3" name="Text 1"/>
          <p:cNvSpPr/>
          <p:nvPr/>
        </p:nvSpPr>
        <p:spPr>
          <a:xfrm>
            <a:off x="1614368" y="1204913"/>
            <a:ext cx="11401544" cy="677823"/>
          </a:xfrm>
          <a:prstGeom prst="rect">
            <a:avLst/>
          </a:prstGeom>
          <a:noFill/>
          <a:ln/>
        </p:spPr>
        <p:txBody>
          <a:bodyPr wrap="square" lIns="0" tIns="0" rIns="0" bIns="0" rtlCol="0" anchor="t"/>
          <a:lstStyle/>
          <a:p>
            <a:pPr marL="0" indent="0" algn="l">
              <a:lnSpc>
                <a:spcPts val="1700"/>
              </a:lnSpc>
              <a:buNone/>
            </a:pPr>
            <a:r>
              <a:rPr lang="en-US" sz="1250" dirty="0">
                <a:solidFill>
                  <a:srgbClr val="E2E6E9"/>
                </a:solidFill>
                <a:latin typeface="Merriweather" pitchFamily="34" charset="0"/>
                <a:ea typeface="Merriweather" pitchFamily="34" charset="-122"/>
                <a:cs typeface="Merriweather" pitchFamily="34" charset="-120"/>
              </a:rPr>
              <a:t>The </a:t>
            </a:r>
            <a:r>
              <a:rPr lang="en-US" sz="1250" dirty="0">
                <a:solidFill>
                  <a:srgbClr val="E2E6E9"/>
                </a:solidFill>
                <a:highlight>
                  <a:srgbClr val="162227"/>
                </a:highlight>
                <a:latin typeface="Consolas" pitchFamily="34" charset="0"/>
                <a:ea typeface="Consolas" pitchFamily="34" charset="-122"/>
                <a:cs typeface="Consolas" pitchFamily="34" charset="-120"/>
              </a:rPr>
              <a:t>equal()</a:t>
            </a:r>
            <a:r>
              <a:rPr lang="en-US" sz="1250" dirty="0">
                <a:solidFill>
                  <a:srgbClr val="E2E6E9"/>
                </a:solidFill>
                <a:latin typeface="Merriweather" pitchFamily="34" charset="0"/>
                <a:ea typeface="Merriweather" pitchFamily="34" charset="-122"/>
                <a:cs typeface="Merriweather" pitchFamily="34" charset="-120"/>
              </a:rPr>
              <a:t> function is where the magic happens, using Python's built-in </a:t>
            </a:r>
            <a:r>
              <a:rPr lang="en-US" sz="1250" dirty="0">
                <a:solidFill>
                  <a:srgbClr val="E2E6E9"/>
                </a:solidFill>
                <a:highlight>
                  <a:srgbClr val="162227"/>
                </a:highlight>
                <a:latin typeface="Consolas" pitchFamily="34" charset="0"/>
                <a:ea typeface="Consolas" pitchFamily="34" charset="-122"/>
                <a:cs typeface="Consolas" pitchFamily="34" charset="-120"/>
              </a:rPr>
              <a:t>eval()</a:t>
            </a:r>
            <a:r>
              <a:rPr lang="en-US" sz="1250" dirty="0">
                <a:solidFill>
                  <a:srgbClr val="E2E6E9"/>
                </a:solidFill>
                <a:latin typeface="Merriweather" pitchFamily="34" charset="0"/>
                <a:ea typeface="Merriweather" pitchFamily="34" charset="-122"/>
                <a:cs typeface="Merriweather" pitchFamily="34" charset="-120"/>
              </a:rPr>
              <a:t> to compute the result of the stored expression. A critical aspect of this function is its robust error handling, employing a </a:t>
            </a:r>
            <a:r>
              <a:rPr lang="en-US" sz="1250" dirty="0">
                <a:solidFill>
                  <a:srgbClr val="E2E6E9"/>
                </a:solidFill>
                <a:highlight>
                  <a:srgbClr val="162227"/>
                </a:highlight>
                <a:latin typeface="Consolas" pitchFamily="34" charset="0"/>
                <a:ea typeface="Consolas" pitchFamily="34" charset="-122"/>
                <a:cs typeface="Consolas" pitchFamily="34" charset="-120"/>
              </a:rPr>
              <a:t>try-except</a:t>
            </a:r>
            <a:r>
              <a:rPr lang="en-US" sz="1250" dirty="0">
                <a:solidFill>
                  <a:srgbClr val="E2E6E9"/>
                </a:solidFill>
                <a:latin typeface="Merriweather" pitchFamily="34" charset="0"/>
                <a:ea typeface="Merriweather" pitchFamily="34" charset="-122"/>
                <a:cs typeface="Merriweather" pitchFamily="34" charset="-120"/>
              </a:rPr>
              <a:t> block to prevent crashes and display a user-friendly 'Error' message for invalid inputs, ensuring a smooth user experience.</a:t>
            </a:r>
            <a:endParaRPr lang="en-US" sz="1250" dirty="0"/>
          </a:p>
        </p:txBody>
      </p:sp>
      <p:pic>
        <p:nvPicPr>
          <p:cNvPr id="4" name="Image 0" descr="preencoded.png"/>
          <p:cNvPicPr>
            <a:picLocks noChangeAspect="1"/>
          </p:cNvPicPr>
          <p:nvPr/>
        </p:nvPicPr>
        <p:blipFill>
          <a:blip r:embed="rId3"/>
          <a:stretch>
            <a:fillRect/>
          </a:stretch>
        </p:blipFill>
        <p:spPr>
          <a:xfrm>
            <a:off x="4818221" y="2014418"/>
            <a:ext cx="4993838" cy="5404128"/>
          </a:xfrm>
          <a:prstGeom prst="rect">
            <a:avLst/>
          </a:prstGeom>
        </p:spPr>
      </p:pic>
      <p:sp>
        <p:nvSpPr>
          <p:cNvPr id="5" name="Text 2"/>
          <p:cNvSpPr/>
          <p:nvPr/>
        </p:nvSpPr>
        <p:spPr>
          <a:xfrm>
            <a:off x="5074656" y="5936279"/>
            <a:ext cx="2565287" cy="320661"/>
          </a:xfrm>
          <a:prstGeom prst="rect">
            <a:avLst/>
          </a:prstGeom>
          <a:noFill/>
          <a:ln/>
        </p:spPr>
        <p:txBody>
          <a:bodyPr wrap="none" lIns="0" tIns="0" rIns="0" bIns="0" rtlCol="0" anchor="t"/>
          <a:lstStyle/>
          <a:p>
            <a:pPr marL="0" indent="0" algn="ctr">
              <a:lnSpc>
                <a:spcPts val="2500"/>
              </a:lnSpc>
              <a:buNone/>
            </a:pPr>
            <a:r>
              <a:rPr lang="en-US" sz="2000" dirty="0">
                <a:solidFill>
                  <a:srgbClr val="F5F0F0"/>
                </a:solidFill>
                <a:latin typeface="Merriweather" pitchFamily="34" charset="0"/>
                <a:ea typeface="Merriweather" pitchFamily="34" charset="-122"/>
                <a:cs typeface="Merriweather" pitchFamily="34" charset="-120"/>
              </a:rPr>
              <a:t>Evaluate with eval()</a:t>
            </a:r>
            <a:endParaRPr lang="en-US" sz="2000" dirty="0"/>
          </a:p>
        </p:txBody>
      </p:sp>
      <p:sp>
        <p:nvSpPr>
          <p:cNvPr id="6" name="Text 3"/>
          <p:cNvSpPr/>
          <p:nvPr/>
        </p:nvSpPr>
        <p:spPr>
          <a:xfrm>
            <a:off x="4983446" y="6348150"/>
            <a:ext cx="2747707" cy="445363"/>
          </a:xfrm>
          <a:prstGeom prst="rect">
            <a:avLst/>
          </a:prstGeom>
          <a:noFill/>
          <a:ln/>
        </p:spPr>
        <p:txBody>
          <a:bodyPr wrap="square" lIns="0" tIns="0" rIns="0" bIns="0" rtlCol="0" anchor="t"/>
          <a:lstStyle/>
          <a:p>
            <a:pPr marL="0" indent="0" algn="ctr">
              <a:lnSpc>
                <a:spcPts val="1750"/>
              </a:lnSpc>
              <a:buNone/>
            </a:pPr>
            <a:r>
              <a:rPr lang="en-US" sz="1600" dirty="0">
                <a:solidFill>
                  <a:srgbClr val="E2E6E9"/>
                </a:solidFill>
                <a:latin typeface="Merriweather" pitchFamily="34" charset="0"/>
                <a:ea typeface="Merriweather" pitchFamily="34" charset="-122"/>
                <a:cs typeface="Merriweather" pitchFamily="34" charset="-120"/>
              </a:rPr>
              <a:t>Compute the stored expression safely.</a:t>
            </a:r>
            <a:endParaRPr lang="en-US" sz="1600" dirty="0"/>
          </a:p>
        </p:txBody>
      </p:sp>
      <p:sp>
        <p:nvSpPr>
          <p:cNvPr id="7" name="Text 4"/>
          <p:cNvSpPr/>
          <p:nvPr/>
        </p:nvSpPr>
        <p:spPr>
          <a:xfrm>
            <a:off x="6990071" y="2639173"/>
            <a:ext cx="2565287" cy="320661"/>
          </a:xfrm>
          <a:prstGeom prst="rect">
            <a:avLst/>
          </a:prstGeom>
          <a:noFill/>
          <a:ln/>
        </p:spPr>
        <p:txBody>
          <a:bodyPr wrap="none" lIns="0" tIns="0" rIns="0" bIns="0" rtlCol="0" anchor="t"/>
          <a:lstStyle/>
          <a:p>
            <a:pPr marL="0" indent="0" algn="ctr">
              <a:lnSpc>
                <a:spcPts val="2500"/>
              </a:lnSpc>
              <a:buNone/>
            </a:pPr>
            <a:r>
              <a:rPr lang="en-US" sz="2000" dirty="0">
                <a:solidFill>
                  <a:srgbClr val="F5F0F0"/>
                </a:solidFill>
                <a:latin typeface="Merriweather" pitchFamily="34" charset="0"/>
                <a:ea typeface="Merriweather" pitchFamily="34" charset="-122"/>
                <a:cs typeface="Merriweather" pitchFamily="34" charset="-120"/>
              </a:rPr>
              <a:t>Handle Errors</a:t>
            </a:r>
            <a:endParaRPr lang="en-US" sz="2000" dirty="0"/>
          </a:p>
        </p:txBody>
      </p:sp>
      <p:sp>
        <p:nvSpPr>
          <p:cNvPr id="8" name="Text 5"/>
          <p:cNvSpPr/>
          <p:nvPr/>
        </p:nvSpPr>
        <p:spPr>
          <a:xfrm>
            <a:off x="6898860" y="3051044"/>
            <a:ext cx="2747708" cy="445362"/>
          </a:xfrm>
          <a:prstGeom prst="rect">
            <a:avLst/>
          </a:prstGeom>
          <a:noFill/>
          <a:ln/>
        </p:spPr>
        <p:txBody>
          <a:bodyPr wrap="square" lIns="0" tIns="0" rIns="0" bIns="0" rtlCol="0" anchor="t"/>
          <a:lstStyle/>
          <a:p>
            <a:pPr marL="0" indent="0" algn="ctr">
              <a:lnSpc>
                <a:spcPts val="1750"/>
              </a:lnSpc>
              <a:buNone/>
            </a:pPr>
            <a:r>
              <a:rPr lang="en-US" sz="1600" dirty="0">
                <a:solidFill>
                  <a:srgbClr val="E2E6E9"/>
                </a:solidFill>
                <a:latin typeface="Merriweather" pitchFamily="34" charset="0"/>
                <a:ea typeface="Merriweather" pitchFamily="34" charset="-122"/>
                <a:cs typeface="Merriweather" pitchFamily="34" charset="-120"/>
              </a:rPr>
              <a:t>Use try-except to catch and manage exceptions.</a:t>
            </a:r>
            <a:endParaRPr lang="en-US" sz="1600" dirty="0"/>
          </a:p>
        </p:txBody>
      </p:sp>
      <p:sp>
        <p:nvSpPr>
          <p:cNvPr id="9" name="Text 6"/>
          <p:cNvSpPr/>
          <p:nvPr/>
        </p:nvSpPr>
        <p:spPr>
          <a:xfrm>
            <a:off x="1614368" y="7550229"/>
            <a:ext cx="11401544" cy="220861"/>
          </a:xfrm>
          <a:prstGeom prst="rect">
            <a:avLst/>
          </a:prstGeom>
          <a:noFill/>
          <a:ln/>
        </p:spPr>
        <p:txBody>
          <a:bodyPr wrap="none" lIns="0" tIns="0" rIns="0" bIns="0" rtlCol="0" anchor="t"/>
          <a:lstStyle/>
          <a:p>
            <a:pPr marL="0" indent="0" algn="l">
              <a:lnSpc>
                <a:spcPts val="1700"/>
              </a:lnSpc>
              <a:buNone/>
            </a:pPr>
            <a:r>
              <a:rPr lang="en-US" sz="1250" dirty="0">
                <a:solidFill>
                  <a:srgbClr val="E2E6E9"/>
                </a:solidFill>
                <a:latin typeface="Merriweather" pitchFamily="34" charset="0"/>
                <a:ea typeface="Merriweather" pitchFamily="34" charset="-122"/>
                <a:cs typeface="Merriweather" pitchFamily="34" charset="-120"/>
              </a:rPr>
              <a:t>This mechanism ensures that even complex or malformed expressions do not disrupt the application, maintaining stability and user confidence.</a:t>
            </a:r>
            <a:endParaRPr lang="en-US" sz="1250" dirty="0"/>
          </a:p>
        </p:txBody>
      </p:sp>
      <p:sp>
        <p:nvSpPr>
          <p:cNvPr id="10" name="Rectangle 9">
            <a:extLst>
              <a:ext uri="{FF2B5EF4-FFF2-40B4-BE49-F238E27FC236}">
                <a16:creationId xmlns:a16="http://schemas.microsoft.com/office/drawing/2014/main" id="{51508D43-13E7-391B-C3A5-BF9DAF92A27B}"/>
              </a:ext>
            </a:extLst>
          </p:cNvPr>
          <p:cNvSpPr/>
          <p:nvPr/>
        </p:nvSpPr>
        <p:spPr>
          <a:xfrm>
            <a:off x="12850368" y="7751326"/>
            <a:ext cx="1700784" cy="386834"/>
          </a:xfrm>
          <a:prstGeom prst="rect">
            <a:avLst/>
          </a:prstGeom>
          <a:solidFill>
            <a:srgbClr val="09151C"/>
          </a:solidFill>
          <a:ln>
            <a:solidFill>
              <a:srgbClr val="0915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8252F29-DD6B-7D5D-93B0-A33EB581F899}"/>
              </a:ext>
            </a:extLst>
          </p:cNvPr>
          <p:cNvSpPr/>
          <p:nvPr/>
        </p:nvSpPr>
        <p:spPr>
          <a:xfrm>
            <a:off x="12850368" y="7751326"/>
            <a:ext cx="1700784" cy="386834"/>
          </a:xfrm>
          <a:prstGeom prst="rect">
            <a:avLst/>
          </a:prstGeom>
          <a:solidFill>
            <a:srgbClr val="09151C"/>
          </a:solidFill>
          <a:ln>
            <a:solidFill>
              <a:srgbClr val="0915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Image 0" descr="preencoded.png"/>
          <p:cNvPicPr>
            <a:picLocks noChangeAspect="1"/>
          </p:cNvPicPr>
          <p:nvPr/>
        </p:nvPicPr>
        <p:blipFill>
          <a:blip r:embed="rId3"/>
          <a:stretch>
            <a:fillRect/>
          </a:stretch>
        </p:blipFill>
        <p:spPr>
          <a:xfrm>
            <a:off x="9255512" y="9643"/>
            <a:ext cx="5486400" cy="8229600"/>
          </a:xfrm>
          <a:prstGeom prst="rect">
            <a:avLst/>
          </a:prstGeom>
        </p:spPr>
      </p:pic>
      <p:sp>
        <p:nvSpPr>
          <p:cNvPr id="3" name="Text 0"/>
          <p:cNvSpPr/>
          <p:nvPr/>
        </p:nvSpPr>
        <p:spPr>
          <a:xfrm>
            <a:off x="679490" y="1436727"/>
            <a:ext cx="7785021" cy="1076801"/>
          </a:xfrm>
          <a:prstGeom prst="rect">
            <a:avLst/>
          </a:prstGeom>
          <a:noFill/>
          <a:ln/>
        </p:spPr>
        <p:txBody>
          <a:bodyPr wrap="square" lIns="0" tIns="0" rIns="0" bIns="0" rtlCol="0" anchor="t"/>
          <a:lstStyle/>
          <a:p>
            <a:pPr marL="0" indent="0" algn="l">
              <a:lnSpc>
                <a:spcPts val="4150"/>
              </a:lnSpc>
              <a:buNone/>
            </a:pPr>
            <a:r>
              <a:rPr lang="en-US" sz="3300" dirty="0">
                <a:solidFill>
                  <a:srgbClr val="F5F0F0"/>
                </a:solidFill>
                <a:latin typeface="Merriweather" pitchFamily="34" charset="0"/>
                <a:ea typeface="Merriweather" pitchFamily="34" charset="-122"/>
                <a:cs typeface="Merriweather" pitchFamily="34" charset="-120"/>
              </a:rPr>
              <a:t>Dynamic Display with </a:t>
            </a:r>
            <a:r>
              <a:rPr lang="en-US" sz="3300" dirty="0">
                <a:solidFill>
                  <a:srgbClr val="E2E6E9"/>
                </a:solidFill>
                <a:highlight>
                  <a:srgbClr val="162227"/>
                </a:highlight>
                <a:latin typeface="Consolas" pitchFamily="34" charset="0"/>
                <a:ea typeface="Consolas" pitchFamily="34" charset="-122"/>
                <a:cs typeface="Consolas" pitchFamily="34" charset="-120"/>
              </a:rPr>
              <a:t>StringVar</a:t>
            </a:r>
            <a:r>
              <a:rPr lang="en-US" sz="3300" dirty="0">
                <a:solidFill>
                  <a:srgbClr val="F5F0F0"/>
                </a:solidFill>
                <a:latin typeface="Merriweather" pitchFamily="34" charset="0"/>
                <a:ea typeface="Merriweather" pitchFamily="34" charset="-122"/>
                <a:cs typeface="Merriweather" pitchFamily="34" charset="-120"/>
              </a:rPr>
              <a:t> and Entry Widget</a:t>
            </a:r>
            <a:endParaRPr lang="en-US" sz="3300" dirty="0"/>
          </a:p>
        </p:txBody>
      </p:sp>
      <p:sp>
        <p:nvSpPr>
          <p:cNvPr id="4" name="Text 1"/>
          <p:cNvSpPr/>
          <p:nvPr/>
        </p:nvSpPr>
        <p:spPr>
          <a:xfrm>
            <a:off x="679490" y="2713911"/>
            <a:ext cx="7785021" cy="993934"/>
          </a:xfrm>
          <a:prstGeom prst="rect">
            <a:avLst/>
          </a:prstGeom>
          <a:noFill/>
          <a:ln/>
        </p:spPr>
        <p:txBody>
          <a:bodyPr wrap="square" lIns="0" tIns="0" rIns="0" bIns="0" rtlCol="0" anchor="t"/>
          <a:lstStyle/>
          <a:p>
            <a:pPr marL="0" indent="0" algn="l">
              <a:lnSpc>
                <a:spcPts val="1900"/>
              </a:lnSpc>
              <a:buNone/>
            </a:pPr>
            <a:r>
              <a:rPr lang="en-US" sz="1300" dirty="0">
                <a:solidFill>
                  <a:srgbClr val="E2E6E9"/>
                </a:solidFill>
                <a:latin typeface="Merriweather" pitchFamily="34" charset="0"/>
                <a:ea typeface="Merriweather" pitchFamily="34" charset="-122"/>
                <a:cs typeface="Merriweather" pitchFamily="34" charset="-120"/>
              </a:rPr>
              <a:t>To provide real-time feedback, our calculator utilizes </a:t>
            </a:r>
            <a:r>
              <a:rPr lang="en-US" sz="1300" dirty="0">
                <a:solidFill>
                  <a:srgbClr val="E2E6E9"/>
                </a:solidFill>
                <a:highlight>
                  <a:srgbClr val="162227"/>
                </a:highlight>
                <a:latin typeface="Consolas" pitchFamily="34" charset="0"/>
                <a:ea typeface="Consolas" pitchFamily="34" charset="-122"/>
                <a:cs typeface="Consolas" pitchFamily="34" charset="-120"/>
              </a:rPr>
              <a:t>tk.StringVar()</a:t>
            </a:r>
            <a:r>
              <a:rPr lang="en-US" sz="1300" dirty="0">
                <a:solidFill>
                  <a:srgbClr val="E2E6E9"/>
                </a:solidFill>
                <a:latin typeface="Merriweather" pitchFamily="34" charset="0"/>
                <a:ea typeface="Merriweather" pitchFamily="34" charset="-122"/>
                <a:cs typeface="Merriweather" pitchFamily="34" charset="-120"/>
              </a:rPr>
              <a:t> to link the internal </a:t>
            </a:r>
            <a:r>
              <a:rPr lang="en-US" sz="1300" dirty="0">
                <a:solidFill>
                  <a:srgbClr val="E2E6E9"/>
                </a:solidFill>
                <a:highlight>
                  <a:srgbClr val="162227"/>
                </a:highlight>
                <a:latin typeface="Consolas" pitchFamily="34" charset="0"/>
                <a:ea typeface="Consolas" pitchFamily="34" charset="-122"/>
                <a:cs typeface="Consolas" pitchFamily="34" charset="-120"/>
              </a:rPr>
              <a:t>expression</a:t>
            </a:r>
            <a:r>
              <a:rPr lang="en-US" sz="1300" dirty="0">
                <a:solidFill>
                  <a:srgbClr val="E2E6E9"/>
                </a:solidFill>
                <a:latin typeface="Merriweather" pitchFamily="34" charset="0"/>
                <a:ea typeface="Merriweather" pitchFamily="34" charset="-122"/>
                <a:cs typeface="Merriweather" pitchFamily="34" charset="-120"/>
              </a:rPr>
              <a:t> variable to the visual display. The </a:t>
            </a:r>
            <a:r>
              <a:rPr lang="en-US" sz="1300" dirty="0">
                <a:solidFill>
                  <a:srgbClr val="E2E6E9"/>
                </a:solidFill>
                <a:highlight>
                  <a:srgbClr val="162227"/>
                </a:highlight>
                <a:latin typeface="Consolas" pitchFamily="34" charset="0"/>
                <a:ea typeface="Consolas" pitchFamily="34" charset="-122"/>
                <a:cs typeface="Consolas" pitchFamily="34" charset="-120"/>
              </a:rPr>
              <a:t>Entry</a:t>
            </a:r>
            <a:r>
              <a:rPr lang="en-US" sz="1300" dirty="0">
                <a:solidFill>
                  <a:srgbClr val="E2E6E9"/>
                </a:solidFill>
                <a:latin typeface="Merriweather" pitchFamily="34" charset="0"/>
                <a:ea typeface="Merriweather" pitchFamily="34" charset="-122"/>
                <a:cs typeface="Merriweather" pitchFamily="34" charset="-120"/>
              </a:rPr>
              <a:t> widget then presents this content on the screen, automatically updating whenever the </a:t>
            </a:r>
            <a:r>
              <a:rPr lang="en-US" sz="1300" dirty="0">
                <a:solidFill>
                  <a:srgbClr val="E2E6E9"/>
                </a:solidFill>
                <a:highlight>
                  <a:srgbClr val="162227"/>
                </a:highlight>
                <a:latin typeface="Consolas" pitchFamily="34" charset="0"/>
                <a:ea typeface="Consolas" pitchFamily="34" charset="-122"/>
                <a:cs typeface="Consolas" pitchFamily="34" charset="-120"/>
              </a:rPr>
              <a:t>StringVar</a:t>
            </a:r>
            <a:r>
              <a:rPr lang="en-US" sz="1300" dirty="0">
                <a:solidFill>
                  <a:srgbClr val="E2E6E9"/>
                </a:solidFill>
                <a:latin typeface="Merriweather" pitchFamily="34" charset="0"/>
                <a:ea typeface="Merriweather" pitchFamily="34" charset="-122"/>
                <a:cs typeface="Merriweather" pitchFamily="34" charset="-120"/>
              </a:rPr>
              <a:t> changes, ensuring the user always sees the current input or result.</a:t>
            </a:r>
            <a:endParaRPr lang="en-US" sz="1300" dirty="0"/>
          </a:p>
        </p:txBody>
      </p:sp>
      <p:sp>
        <p:nvSpPr>
          <p:cNvPr id="5" name="Shape 2"/>
          <p:cNvSpPr/>
          <p:nvPr/>
        </p:nvSpPr>
        <p:spPr>
          <a:xfrm>
            <a:off x="557213" y="3858101"/>
            <a:ext cx="3929896" cy="2934772"/>
          </a:xfrm>
          <a:prstGeom prst="roundRect">
            <a:avLst>
              <a:gd name="adj" fmla="val 4168"/>
            </a:avLst>
          </a:prstGeom>
          <a:solidFill>
            <a:srgbClr val="609DFF">
              <a:alpha val="95000"/>
            </a:srgbClr>
          </a:solidFill>
          <a:ln/>
        </p:spPr>
      </p:sp>
      <p:sp>
        <p:nvSpPr>
          <p:cNvPr id="6" name="Text 3"/>
          <p:cNvSpPr/>
          <p:nvPr/>
        </p:nvSpPr>
        <p:spPr>
          <a:xfrm>
            <a:off x="726996" y="3991689"/>
            <a:ext cx="2123599" cy="265509"/>
          </a:xfrm>
          <a:prstGeom prst="rect">
            <a:avLst/>
          </a:prstGeom>
          <a:noFill/>
          <a:ln/>
        </p:spPr>
        <p:txBody>
          <a:bodyPr wrap="none" lIns="0" tIns="0" rIns="0" bIns="0" rtlCol="0" anchor="t"/>
          <a:lstStyle/>
          <a:p>
            <a:pPr marL="0" indent="0" algn="l">
              <a:lnSpc>
                <a:spcPts val="2050"/>
              </a:lnSpc>
              <a:buNone/>
            </a:pPr>
            <a:r>
              <a:rPr lang="en-US" sz="1650" dirty="0">
                <a:solidFill>
                  <a:srgbClr val="000000"/>
                </a:solidFill>
                <a:latin typeface="Merriweather" pitchFamily="34" charset="0"/>
                <a:ea typeface="Merriweather" pitchFamily="34" charset="-122"/>
                <a:cs typeface="Merriweather" pitchFamily="34" charset="-120"/>
              </a:rPr>
              <a:t>Code in Action</a:t>
            </a:r>
            <a:endParaRPr lang="en-US" sz="1650" dirty="0"/>
          </a:p>
        </p:txBody>
      </p:sp>
      <p:sp>
        <p:nvSpPr>
          <p:cNvPr id="7" name="Shape 4"/>
          <p:cNvSpPr/>
          <p:nvPr/>
        </p:nvSpPr>
        <p:spPr>
          <a:xfrm>
            <a:off x="726996" y="4407456"/>
            <a:ext cx="3590330" cy="497562"/>
          </a:xfrm>
          <a:prstGeom prst="roundRect">
            <a:avLst>
              <a:gd name="adj" fmla="val 14341"/>
            </a:avLst>
          </a:prstGeom>
          <a:solidFill>
            <a:srgbClr val="5390F2"/>
          </a:solidFill>
          <a:ln/>
        </p:spPr>
      </p:sp>
      <p:sp>
        <p:nvSpPr>
          <p:cNvPr id="8" name="Shape 5"/>
          <p:cNvSpPr/>
          <p:nvPr/>
        </p:nvSpPr>
        <p:spPr>
          <a:xfrm>
            <a:off x="718542" y="4407456"/>
            <a:ext cx="3607237" cy="497562"/>
          </a:xfrm>
          <a:prstGeom prst="roundRect">
            <a:avLst>
              <a:gd name="adj" fmla="val 5122"/>
            </a:avLst>
          </a:prstGeom>
          <a:solidFill>
            <a:srgbClr val="5390F2"/>
          </a:solidFill>
          <a:ln/>
        </p:spPr>
      </p:sp>
      <p:sp>
        <p:nvSpPr>
          <p:cNvPr id="9" name="Text 6"/>
          <p:cNvSpPr/>
          <p:nvPr/>
        </p:nvSpPr>
        <p:spPr>
          <a:xfrm>
            <a:off x="888325" y="4534853"/>
            <a:ext cx="3267670" cy="242768"/>
          </a:xfrm>
          <a:prstGeom prst="rect">
            <a:avLst/>
          </a:prstGeom>
          <a:noFill/>
          <a:ln/>
        </p:spPr>
        <p:txBody>
          <a:bodyPr wrap="none" lIns="0" tIns="0" rIns="0" bIns="0" rtlCol="0" anchor="t"/>
          <a:lstStyle/>
          <a:p>
            <a:pPr marL="0" indent="0" algn="l">
              <a:lnSpc>
                <a:spcPts val="1900"/>
              </a:lnSpc>
              <a:buNone/>
            </a:pPr>
            <a:r>
              <a:rPr lang="en-US" sz="1300" dirty="0">
                <a:solidFill>
                  <a:srgbClr val="000000"/>
                </a:solidFill>
                <a:highlight>
                  <a:srgbClr val="5390F2"/>
                </a:highlight>
                <a:latin typeface="Consolas" pitchFamily="34" charset="0"/>
                <a:ea typeface="Consolas" pitchFamily="34" charset="-122"/>
                <a:cs typeface="Consolas" pitchFamily="34" charset="-120"/>
              </a:rPr>
              <a:t>input_text = tk.StringVar()</a:t>
            </a:r>
            <a:endParaRPr lang="en-US" sz="1300" dirty="0"/>
          </a:p>
        </p:txBody>
      </p:sp>
      <p:sp>
        <p:nvSpPr>
          <p:cNvPr id="10" name="Text 7"/>
          <p:cNvSpPr/>
          <p:nvPr/>
        </p:nvSpPr>
        <p:spPr>
          <a:xfrm>
            <a:off x="726996" y="5055275"/>
            <a:ext cx="3590330" cy="485537"/>
          </a:xfrm>
          <a:prstGeom prst="rect">
            <a:avLst/>
          </a:prstGeom>
          <a:noFill/>
          <a:ln/>
        </p:spPr>
        <p:txBody>
          <a:bodyPr wrap="square" lIns="0" tIns="0" rIns="0" bIns="0" rtlCol="0" anchor="t"/>
          <a:lstStyle/>
          <a:p>
            <a:pPr marL="0" indent="0" algn="l">
              <a:lnSpc>
                <a:spcPts val="1900"/>
              </a:lnSpc>
              <a:buNone/>
            </a:pPr>
            <a:r>
              <a:rPr lang="en-US" sz="1300" dirty="0">
                <a:solidFill>
                  <a:srgbClr val="000000"/>
                </a:solidFill>
                <a:latin typeface="Merriweather" pitchFamily="34" charset="0"/>
                <a:ea typeface="Merriweather" pitchFamily="34" charset="-122"/>
                <a:cs typeface="Merriweather" pitchFamily="34" charset="-120"/>
              </a:rPr>
              <a:t>This line initializes a special variable that can be tracked by Tkinter widgets.</a:t>
            </a:r>
            <a:endParaRPr lang="en-US" sz="1300" dirty="0"/>
          </a:p>
        </p:txBody>
      </p:sp>
      <p:sp>
        <p:nvSpPr>
          <p:cNvPr id="11" name="Text 8"/>
          <p:cNvSpPr/>
          <p:nvPr/>
        </p:nvSpPr>
        <p:spPr>
          <a:xfrm>
            <a:off x="4786789" y="3991689"/>
            <a:ext cx="2123599" cy="265509"/>
          </a:xfrm>
          <a:prstGeom prst="rect">
            <a:avLst/>
          </a:prstGeom>
          <a:noFill/>
          <a:ln/>
        </p:spPr>
        <p:txBody>
          <a:bodyPr wrap="none" lIns="0" tIns="0" rIns="0" bIns="0" rtlCol="0" anchor="t"/>
          <a:lstStyle/>
          <a:p>
            <a:pPr marL="0" indent="0" algn="l">
              <a:lnSpc>
                <a:spcPts val="2050"/>
              </a:lnSpc>
              <a:buNone/>
            </a:pPr>
            <a:r>
              <a:rPr lang="en-US" sz="1650" dirty="0">
                <a:solidFill>
                  <a:srgbClr val="F5F0F0"/>
                </a:solidFill>
                <a:latin typeface="Merriweather" pitchFamily="34" charset="0"/>
                <a:ea typeface="Merriweather" pitchFamily="34" charset="-122"/>
                <a:cs typeface="Merriweather" pitchFamily="34" charset="-120"/>
              </a:rPr>
              <a:t>How it Works</a:t>
            </a:r>
            <a:endParaRPr lang="en-US" sz="1650" dirty="0"/>
          </a:p>
        </p:txBody>
      </p:sp>
      <p:sp>
        <p:nvSpPr>
          <p:cNvPr id="12" name="Text 9"/>
          <p:cNvSpPr/>
          <p:nvPr/>
        </p:nvSpPr>
        <p:spPr>
          <a:xfrm>
            <a:off x="4786789" y="4390787"/>
            <a:ext cx="3685342" cy="2355413"/>
          </a:xfrm>
          <a:prstGeom prst="rect">
            <a:avLst/>
          </a:prstGeom>
          <a:noFill/>
          <a:ln/>
        </p:spPr>
        <p:txBody>
          <a:bodyPr wrap="square" lIns="0" tIns="0" rIns="0" bIns="0" rtlCol="0" anchor="t"/>
          <a:lstStyle/>
          <a:p>
            <a:pPr marL="342900" indent="-342900" algn="l">
              <a:lnSpc>
                <a:spcPts val="1900"/>
              </a:lnSpc>
              <a:buSzPct val="100000"/>
              <a:buChar char="•"/>
            </a:pPr>
            <a:r>
              <a:rPr lang="en-US" sz="1300" dirty="0">
                <a:solidFill>
                  <a:srgbClr val="E2E6E9"/>
                </a:solidFill>
                <a:highlight>
                  <a:srgbClr val="162227"/>
                </a:highlight>
                <a:latin typeface="Consolas" pitchFamily="34" charset="0"/>
                <a:ea typeface="Consolas" pitchFamily="34" charset="-122"/>
                <a:cs typeface="Consolas" pitchFamily="34" charset="-120"/>
              </a:rPr>
              <a:t>StringVar</a:t>
            </a:r>
            <a:r>
              <a:rPr lang="en-US" sz="1300" dirty="0">
                <a:solidFill>
                  <a:srgbClr val="E2E6E9"/>
                </a:solidFill>
                <a:latin typeface="Merriweather" pitchFamily="34" charset="0"/>
                <a:ea typeface="Merriweather" pitchFamily="34" charset="-122"/>
                <a:cs typeface="Merriweather" pitchFamily="34" charset="-120"/>
              </a:rPr>
              <a:t> acts as a bridge between Python variables and GUI widgets.</a:t>
            </a:r>
            <a:endParaRPr lang="en-US" sz="1300" dirty="0"/>
          </a:p>
          <a:p>
            <a:pPr marL="342900" indent="-342900" algn="l">
              <a:lnSpc>
                <a:spcPts val="1900"/>
              </a:lnSpc>
              <a:buSzPct val="100000"/>
              <a:buChar char="•"/>
            </a:pPr>
            <a:r>
              <a:rPr lang="en-US" sz="1300" dirty="0">
                <a:solidFill>
                  <a:srgbClr val="E2E6E9"/>
                </a:solidFill>
                <a:latin typeface="Merriweather" pitchFamily="34" charset="0"/>
                <a:ea typeface="Merriweather" pitchFamily="34" charset="-122"/>
                <a:cs typeface="Merriweather" pitchFamily="34" charset="-120"/>
              </a:rPr>
              <a:t>The </a:t>
            </a:r>
            <a:r>
              <a:rPr lang="en-US" sz="1300" dirty="0">
                <a:solidFill>
                  <a:srgbClr val="E2E6E9"/>
                </a:solidFill>
                <a:highlight>
                  <a:srgbClr val="162227"/>
                </a:highlight>
                <a:latin typeface="Consolas" pitchFamily="34" charset="0"/>
                <a:ea typeface="Consolas" pitchFamily="34" charset="-122"/>
                <a:cs typeface="Consolas" pitchFamily="34" charset="-120"/>
              </a:rPr>
              <a:t>Entry</a:t>
            </a:r>
            <a:r>
              <a:rPr lang="en-US" sz="1300" dirty="0">
                <a:solidFill>
                  <a:srgbClr val="E2E6E9"/>
                </a:solidFill>
                <a:latin typeface="Merriweather" pitchFamily="34" charset="0"/>
                <a:ea typeface="Merriweather" pitchFamily="34" charset="-122"/>
                <a:cs typeface="Merriweather" pitchFamily="34" charset="-120"/>
              </a:rPr>
              <a:t> widget is configured to display the content of </a:t>
            </a:r>
            <a:r>
              <a:rPr lang="en-US" sz="1300" dirty="0">
                <a:solidFill>
                  <a:srgbClr val="E2E6E9"/>
                </a:solidFill>
                <a:highlight>
                  <a:srgbClr val="162227"/>
                </a:highlight>
                <a:latin typeface="Consolas" pitchFamily="34" charset="0"/>
                <a:ea typeface="Consolas" pitchFamily="34" charset="-122"/>
                <a:cs typeface="Consolas" pitchFamily="34" charset="-120"/>
              </a:rPr>
              <a:t>input_text</a:t>
            </a:r>
            <a:r>
              <a:rPr lang="en-US" sz="1300" dirty="0">
                <a:solidFill>
                  <a:srgbClr val="E2E6E9"/>
                </a:solidFill>
                <a:latin typeface="Merriweather" pitchFamily="34" charset="0"/>
                <a:ea typeface="Merriweather" pitchFamily="34" charset="-122"/>
                <a:cs typeface="Merriweather" pitchFamily="34" charset="-120"/>
              </a:rPr>
              <a:t>.</a:t>
            </a:r>
            <a:endParaRPr lang="en-US" sz="1300" dirty="0"/>
          </a:p>
          <a:p>
            <a:pPr marL="342900" indent="-342900" algn="l">
              <a:lnSpc>
                <a:spcPts val="1900"/>
              </a:lnSpc>
              <a:buSzPct val="100000"/>
              <a:buChar char="•"/>
            </a:pPr>
            <a:r>
              <a:rPr lang="en-US" sz="1300" dirty="0">
                <a:solidFill>
                  <a:srgbClr val="E2E6E9"/>
                </a:solidFill>
                <a:latin typeface="Merriweather" pitchFamily="34" charset="0"/>
                <a:ea typeface="Merriweather" pitchFamily="34" charset="-122"/>
                <a:cs typeface="Merriweather" pitchFamily="34" charset="-120"/>
              </a:rPr>
              <a:t>Any modification to </a:t>
            </a:r>
            <a:r>
              <a:rPr lang="en-US" sz="1300" dirty="0">
                <a:solidFill>
                  <a:srgbClr val="E2E6E9"/>
                </a:solidFill>
                <a:highlight>
                  <a:srgbClr val="162227"/>
                </a:highlight>
                <a:latin typeface="Consolas" pitchFamily="34" charset="0"/>
                <a:ea typeface="Consolas" pitchFamily="34" charset="-122"/>
                <a:cs typeface="Consolas" pitchFamily="34" charset="-120"/>
              </a:rPr>
              <a:t>input_text</a:t>
            </a:r>
            <a:r>
              <a:rPr lang="en-US" sz="1300" dirty="0">
                <a:solidFill>
                  <a:srgbClr val="E2E6E9"/>
                </a:solidFill>
                <a:latin typeface="Merriweather" pitchFamily="34" charset="0"/>
                <a:ea typeface="Merriweather" pitchFamily="34" charset="-122"/>
                <a:cs typeface="Merriweather" pitchFamily="34" charset="-120"/>
              </a:rPr>
              <a:t> automatically reflects on the calculator's screen.</a:t>
            </a:r>
            <a:endParaRPr lang="en-US" sz="1300" dirty="0"/>
          </a:p>
          <a:p>
            <a:pPr marL="342900" indent="-342900" algn="l">
              <a:lnSpc>
                <a:spcPts val="1900"/>
              </a:lnSpc>
              <a:buSzPct val="100000"/>
              <a:buChar char="•"/>
            </a:pPr>
            <a:r>
              <a:rPr lang="en-US" sz="1300" dirty="0">
                <a:solidFill>
                  <a:srgbClr val="E2E6E9"/>
                </a:solidFill>
                <a:latin typeface="Merriweather" pitchFamily="34" charset="0"/>
                <a:ea typeface="Merriweather" pitchFamily="34" charset="-122"/>
                <a:cs typeface="Merriweather" pitchFamily="34" charset="-120"/>
              </a:rPr>
              <a:t>Provides seamless and instant visual feedback to the user.</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3798" y="812125"/>
            <a:ext cx="9799558" cy="674846"/>
          </a:xfrm>
          <a:prstGeom prst="rect">
            <a:avLst/>
          </a:prstGeom>
          <a:noFill/>
          <a:ln/>
        </p:spPr>
        <p:txBody>
          <a:bodyPr wrap="none" lIns="0" tIns="0" rIns="0" bIns="0" rtlCol="0" anchor="t"/>
          <a:lstStyle/>
          <a:p>
            <a:pPr marL="0" indent="0" algn="l">
              <a:lnSpc>
                <a:spcPts val="5300"/>
              </a:lnSpc>
              <a:buNone/>
            </a:pPr>
            <a:r>
              <a:rPr lang="en-US" sz="4250" dirty="0">
                <a:solidFill>
                  <a:srgbClr val="F5F0F0"/>
                </a:solidFill>
                <a:latin typeface="Merriweather" pitchFamily="34" charset="0"/>
                <a:ea typeface="Merriweather" pitchFamily="34" charset="-122"/>
                <a:cs typeface="Merriweather" pitchFamily="34" charset="-120"/>
              </a:rPr>
              <a:t>Efficient Button Creation Using Loops</a:t>
            </a:r>
            <a:endParaRPr lang="en-US" sz="4250" dirty="0"/>
          </a:p>
        </p:txBody>
      </p:sp>
      <p:sp>
        <p:nvSpPr>
          <p:cNvPr id="3" name="Text 1"/>
          <p:cNvSpPr/>
          <p:nvPr/>
        </p:nvSpPr>
        <p:spPr>
          <a:xfrm>
            <a:off x="863798" y="1918811"/>
            <a:ext cx="12902803" cy="1389698"/>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Instead of manually creating each button, we employ a highly efficient method: storing button configurations in a list of tuples and then iterating through this list with a </a:t>
            </a:r>
            <a:r>
              <a:rPr lang="en-US" sz="1700" dirty="0">
                <a:solidFill>
                  <a:srgbClr val="E2E6E9"/>
                </a:solidFill>
                <a:highlight>
                  <a:srgbClr val="162227"/>
                </a:highlight>
                <a:latin typeface="Consolas" pitchFamily="34" charset="0"/>
                <a:ea typeface="Consolas" pitchFamily="34" charset="-122"/>
                <a:cs typeface="Consolas" pitchFamily="34" charset="-120"/>
              </a:rPr>
              <a:t>for</a:t>
            </a:r>
            <a:r>
              <a:rPr lang="en-US" sz="1700" dirty="0">
                <a:solidFill>
                  <a:srgbClr val="E2E6E9"/>
                </a:solidFill>
                <a:latin typeface="Merriweather" pitchFamily="34" charset="0"/>
                <a:ea typeface="Merriweather" pitchFamily="34" charset="-122"/>
                <a:cs typeface="Merriweather" pitchFamily="34" charset="-120"/>
              </a:rPr>
              <a:t> loop. Each tuple contains the button's text, row, and column, allowing the loop to automatically generate and place all buttons. This approach significantly reduces code redundancy, making the codebase cleaner, shorter, and more maintainable.</a:t>
            </a:r>
            <a:endParaRPr lang="en-US" sz="1700" dirty="0"/>
          </a:p>
        </p:txBody>
      </p:sp>
      <p:sp>
        <p:nvSpPr>
          <p:cNvPr id="4" name="Text 2"/>
          <p:cNvSpPr/>
          <p:nvPr/>
        </p:nvSpPr>
        <p:spPr>
          <a:xfrm>
            <a:off x="863798" y="3551396"/>
            <a:ext cx="215860" cy="269915"/>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01</a:t>
            </a:r>
            <a:endParaRPr lang="en-US" sz="1700" dirty="0"/>
          </a:p>
        </p:txBody>
      </p:sp>
      <p:sp>
        <p:nvSpPr>
          <p:cNvPr id="5" name="Shape 3"/>
          <p:cNvSpPr/>
          <p:nvPr/>
        </p:nvSpPr>
        <p:spPr>
          <a:xfrm>
            <a:off x="863798" y="3887867"/>
            <a:ext cx="6343412" cy="30480"/>
          </a:xfrm>
          <a:prstGeom prst="rect">
            <a:avLst/>
          </a:prstGeom>
          <a:solidFill>
            <a:srgbClr val="609DFF"/>
          </a:solidFill>
          <a:ln/>
        </p:spPr>
      </p:sp>
      <p:sp>
        <p:nvSpPr>
          <p:cNvPr id="6" name="Text 4"/>
          <p:cNvSpPr/>
          <p:nvPr/>
        </p:nvSpPr>
        <p:spPr>
          <a:xfrm>
            <a:off x="863798" y="4056698"/>
            <a:ext cx="2699623" cy="337304"/>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Define Button Data</a:t>
            </a:r>
            <a:endParaRPr lang="en-US" sz="2100" dirty="0"/>
          </a:p>
        </p:txBody>
      </p:sp>
      <p:sp>
        <p:nvSpPr>
          <p:cNvPr id="7" name="Text 5"/>
          <p:cNvSpPr/>
          <p:nvPr/>
        </p:nvSpPr>
        <p:spPr>
          <a:xfrm>
            <a:off x="863798" y="4523542"/>
            <a:ext cx="6343412" cy="691039"/>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Buttons are organized in a list, with each item specifying text, row, and column.</a:t>
            </a:r>
            <a:endParaRPr lang="en-US" sz="1700" dirty="0"/>
          </a:p>
        </p:txBody>
      </p:sp>
      <p:sp>
        <p:nvSpPr>
          <p:cNvPr id="8" name="Text 6"/>
          <p:cNvSpPr/>
          <p:nvPr/>
        </p:nvSpPr>
        <p:spPr>
          <a:xfrm>
            <a:off x="7423071" y="3551396"/>
            <a:ext cx="215860" cy="269915"/>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02</a:t>
            </a:r>
            <a:endParaRPr lang="en-US" sz="1700" dirty="0"/>
          </a:p>
        </p:txBody>
      </p:sp>
      <p:sp>
        <p:nvSpPr>
          <p:cNvPr id="9" name="Shape 7"/>
          <p:cNvSpPr/>
          <p:nvPr/>
        </p:nvSpPr>
        <p:spPr>
          <a:xfrm>
            <a:off x="7423071" y="3887867"/>
            <a:ext cx="6343531" cy="30480"/>
          </a:xfrm>
          <a:prstGeom prst="rect">
            <a:avLst/>
          </a:prstGeom>
          <a:solidFill>
            <a:srgbClr val="609DFF"/>
          </a:solidFill>
          <a:ln/>
        </p:spPr>
      </p:sp>
      <p:sp>
        <p:nvSpPr>
          <p:cNvPr id="10" name="Text 8"/>
          <p:cNvSpPr/>
          <p:nvPr/>
        </p:nvSpPr>
        <p:spPr>
          <a:xfrm>
            <a:off x="7423071" y="4056698"/>
            <a:ext cx="2699623" cy="352544"/>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Iterate with </a:t>
            </a:r>
            <a:r>
              <a:rPr lang="en-US" sz="2100" dirty="0">
                <a:solidFill>
                  <a:srgbClr val="E2E6E9"/>
                </a:solidFill>
                <a:highlight>
                  <a:srgbClr val="162227"/>
                </a:highlight>
                <a:latin typeface="Consolas" pitchFamily="34" charset="0"/>
                <a:ea typeface="Consolas" pitchFamily="34" charset="-122"/>
                <a:cs typeface="Consolas" pitchFamily="34" charset="-120"/>
              </a:rPr>
              <a:t>for</a:t>
            </a:r>
            <a:r>
              <a:rPr lang="en-US" sz="2100" dirty="0">
                <a:solidFill>
                  <a:srgbClr val="E2E6E9"/>
                </a:solidFill>
                <a:latin typeface="Merriweather" pitchFamily="34" charset="0"/>
                <a:ea typeface="Merriweather" pitchFamily="34" charset="-122"/>
                <a:cs typeface="Merriweather" pitchFamily="34" charset="-120"/>
              </a:rPr>
              <a:t> Loop</a:t>
            </a:r>
            <a:endParaRPr lang="en-US" sz="2100" dirty="0"/>
          </a:p>
        </p:txBody>
      </p:sp>
      <p:sp>
        <p:nvSpPr>
          <p:cNvPr id="11" name="Text 9"/>
          <p:cNvSpPr/>
          <p:nvPr/>
        </p:nvSpPr>
        <p:spPr>
          <a:xfrm>
            <a:off x="7423071" y="4538782"/>
            <a:ext cx="6343531" cy="345519"/>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A loop processes each button's data, automating its creation.</a:t>
            </a:r>
            <a:endParaRPr lang="en-US" sz="1700" dirty="0"/>
          </a:p>
        </p:txBody>
      </p:sp>
      <p:sp>
        <p:nvSpPr>
          <p:cNvPr id="12" name="Text 10"/>
          <p:cNvSpPr/>
          <p:nvPr/>
        </p:nvSpPr>
        <p:spPr>
          <a:xfrm>
            <a:off x="863798" y="5592366"/>
            <a:ext cx="215860" cy="269915"/>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03</a:t>
            </a:r>
            <a:endParaRPr lang="en-US" sz="1700" dirty="0"/>
          </a:p>
        </p:txBody>
      </p:sp>
      <p:sp>
        <p:nvSpPr>
          <p:cNvPr id="13" name="Shape 11"/>
          <p:cNvSpPr/>
          <p:nvPr/>
        </p:nvSpPr>
        <p:spPr>
          <a:xfrm>
            <a:off x="863798" y="5928836"/>
            <a:ext cx="6343412" cy="30480"/>
          </a:xfrm>
          <a:prstGeom prst="rect">
            <a:avLst/>
          </a:prstGeom>
          <a:solidFill>
            <a:srgbClr val="609DFF"/>
          </a:solidFill>
          <a:ln/>
        </p:spPr>
      </p:sp>
      <p:sp>
        <p:nvSpPr>
          <p:cNvPr id="14" name="Text 12"/>
          <p:cNvSpPr/>
          <p:nvPr/>
        </p:nvSpPr>
        <p:spPr>
          <a:xfrm>
            <a:off x="863798" y="6097667"/>
            <a:ext cx="2699623" cy="337304"/>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Generate Buttons</a:t>
            </a:r>
            <a:endParaRPr lang="en-US" sz="2100" dirty="0"/>
          </a:p>
        </p:txBody>
      </p:sp>
      <p:sp>
        <p:nvSpPr>
          <p:cNvPr id="15" name="Text 13"/>
          <p:cNvSpPr/>
          <p:nvPr/>
        </p:nvSpPr>
        <p:spPr>
          <a:xfrm>
            <a:off x="863798" y="6564511"/>
            <a:ext cx="6343412" cy="691039"/>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Tkinter buttons are dynamically created and positioned on the grid.</a:t>
            </a:r>
            <a:endParaRPr lang="en-US" sz="1700" dirty="0"/>
          </a:p>
        </p:txBody>
      </p:sp>
      <p:sp>
        <p:nvSpPr>
          <p:cNvPr id="16" name="Text 14"/>
          <p:cNvSpPr/>
          <p:nvPr/>
        </p:nvSpPr>
        <p:spPr>
          <a:xfrm>
            <a:off x="7423071" y="5592366"/>
            <a:ext cx="215860" cy="269915"/>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Light" pitchFamily="34" charset="0"/>
                <a:ea typeface="Merriweather Light" pitchFamily="34" charset="-122"/>
                <a:cs typeface="Merriweather Light" pitchFamily="34" charset="-120"/>
              </a:rPr>
              <a:t>04</a:t>
            </a:r>
            <a:endParaRPr lang="en-US" sz="1700" dirty="0"/>
          </a:p>
        </p:txBody>
      </p:sp>
      <p:sp>
        <p:nvSpPr>
          <p:cNvPr id="17" name="Shape 15"/>
          <p:cNvSpPr/>
          <p:nvPr/>
        </p:nvSpPr>
        <p:spPr>
          <a:xfrm>
            <a:off x="7423071" y="5928836"/>
            <a:ext cx="6343531" cy="30480"/>
          </a:xfrm>
          <a:prstGeom prst="rect">
            <a:avLst/>
          </a:prstGeom>
          <a:solidFill>
            <a:srgbClr val="609DFF"/>
          </a:solidFill>
          <a:ln/>
        </p:spPr>
      </p:sp>
      <p:sp>
        <p:nvSpPr>
          <p:cNvPr id="18" name="Text 16"/>
          <p:cNvSpPr/>
          <p:nvPr/>
        </p:nvSpPr>
        <p:spPr>
          <a:xfrm>
            <a:off x="7423071" y="6097667"/>
            <a:ext cx="2873454" cy="337304"/>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Clean &amp; Efficient Code</a:t>
            </a:r>
            <a:endParaRPr lang="en-US" sz="2100" dirty="0"/>
          </a:p>
        </p:txBody>
      </p:sp>
      <p:sp>
        <p:nvSpPr>
          <p:cNvPr id="19" name="Text 17"/>
          <p:cNvSpPr/>
          <p:nvPr/>
        </p:nvSpPr>
        <p:spPr>
          <a:xfrm>
            <a:off x="7423071" y="6564511"/>
            <a:ext cx="6343531" cy="691039"/>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This method ensures a concise and easily manageable codebase.</a:t>
            </a:r>
            <a:endParaRPr lang="en-US" sz="1700" dirty="0"/>
          </a:p>
        </p:txBody>
      </p:sp>
      <p:sp>
        <p:nvSpPr>
          <p:cNvPr id="20" name="Rectangle 19">
            <a:extLst>
              <a:ext uri="{FF2B5EF4-FFF2-40B4-BE49-F238E27FC236}">
                <a16:creationId xmlns:a16="http://schemas.microsoft.com/office/drawing/2014/main" id="{98789C48-4EAD-3DC6-327C-93EBE2B4359A}"/>
              </a:ext>
            </a:extLst>
          </p:cNvPr>
          <p:cNvSpPr/>
          <p:nvPr/>
        </p:nvSpPr>
        <p:spPr>
          <a:xfrm>
            <a:off x="12850368" y="7751326"/>
            <a:ext cx="1700784" cy="386834"/>
          </a:xfrm>
          <a:prstGeom prst="rect">
            <a:avLst/>
          </a:prstGeom>
          <a:solidFill>
            <a:srgbClr val="09151C"/>
          </a:solidFill>
          <a:ln>
            <a:solidFill>
              <a:srgbClr val="0915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990</Words>
  <Application>Microsoft Office PowerPoint</Application>
  <PresentationFormat>Custom</PresentationFormat>
  <Paragraphs>105</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Cambria</vt:lpstr>
      <vt:lpstr>Arial</vt:lpstr>
      <vt:lpstr>Merriweather</vt:lpstr>
      <vt:lpstr>Consolas</vt:lpstr>
      <vt:lpstr>Merriweather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Palvinder Singh</cp:lastModifiedBy>
  <cp:revision>2</cp:revision>
  <dcterms:created xsi:type="dcterms:W3CDTF">2026-02-15T13:50:17Z</dcterms:created>
  <dcterms:modified xsi:type="dcterms:W3CDTF">2026-02-15T14:14:43Z</dcterms:modified>
</cp:coreProperties>
</file>